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81" r:id="rId3"/>
    <p:sldId id="280" r:id="rId4"/>
    <p:sldId id="283" r:id="rId5"/>
    <p:sldId id="276" r:id="rId6"/>
    <p:sldId id="277" r:id="rId7"/>
    <p:sldId id="282" r:id="rId8"/>
    <p:sldId id="279" r:id="rId9"/>
    <p:sldId id="278" r:id="rId10"/>
    <p:sldId id="263" r:id="rId11"/>
    <p:sldId id="260" r:id="rId12"/>
    <p:sldId id="262" r:id="rId13"/>
    <p:sldId id="264" r:id="rId14"/>
    <p:sldId id="261" r:id="rId15"/>
    <p:sldId id="265" r:id="rId16"/>
    <p:sldId id="266" r:id="rId17"/>
    <p:sldId id="258" r:id="rId18"/>
    <p:sldId id="259" r:id="rId19"/>
    <p:sldId id="268" r:id="rId20"/>
    <p:sldId id="269" r:id="rId21"/>
    <p:sldId id="272" r:id="rId22"/>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09" autoAdjust="0"/>
  </p:normalViewPr>
  <p:slideViewPr>
    <p:cSldViewPr>
      <p:cViewPr varScale="1">
        <p:scale>
          <a:sx n="82" d="100"/>
          <a:sy n="82"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84871" cy="501015"/>
          </a:xfrm>
          <a:prstGeom prst="rect">
            <a:avLst/>
          </a:prstGeom>
        </p:spPr>
        <p:txBody>
          <a:bodyPr vert="horz" lIns="96607" tIns="48304" rIns="96607" bIns="48304" rtlCol="0"/>
          <a:lstStyle>
            <a:lvl1pPr algn="l">
              <a:defRPr sz="1300"/>
            </a:lvl1pPr>
          </a:lstStyle>
          <a:p>
            <a:endParaRPr kumimoji="1" lang="ja-JP" altLang="en-US"/>
          </a:p>
        </p:txBody>
      </p:sp>
      <p:sp>
        <p:nvSpPr>
          <p:cNvPr id="3" name="日付プレースホルダ 2"/>
          <p:cNvSpPr>
            <a:spLocks noGrp="1"/>
          </p:cNvSpPr>
          <p:nvPr>
            <p:ph type="dt" sz="quarter" idx="1"/>
          </p:nvPr>
        </p:nvSpPr>
        <p:spPr>
          <a:xfrm>
            <a:off x="3901699" y="0"/>
            <a:ext cx="2984871" cy="501015"/>
          </a:xfrm>
          <a:prstGeom prst="rect">
            <a:avLst/>
          </a:prstGeom>
        </p:spPr>
        <p:txBody>
          <a:bodyPr vert="horz" lIns="96607" tIns="48304" rIns="96607" bIns="48304" rtlCol="0"/>
          <a:lstStyle>
            <a:lvl1pPr algn="r">
              <a:defRPr sz="1300"/>
            </a:lvl1pPr>
          </a:lstStyle>
          <a:p>
            <a:fld id="{227999EF-72F7-4FDE-95EF-B53F9F451061}" type="datetimeFigureOut">
              <a:rPr kumimoji="1" lang="ja-JP" altLang="en-US" smtClean="0"/>
              <a:t>2014/10/24</a:t>
            </a:fld>
            <a:endParaRPr kumimoji="1" lang="ja-JP" altLang="en-US"/>
          </a:p>
        </p:txBody>
      </p:sp>
      <p:sp>
        <p:nvSpPr>
          <p:cNvPr id="4" name="フッター プレースホルダ 3"/>
          <p:cNvSpPr>
            <a:spLocks noGrp="1"/>
          </p:cNvSpPr>
          <p:nvPr>
            <p:ph type="ftr" sz="quarter" idx="2"/>
          </p:nvPr>
        </p:nvSpPr>
        <p:spPr>
          <a:xfrm>
            <a:off x="0" y="9517546"/>
            <a:ext cx="2984871" cy="501015"/>
          </a:xfrm>
          <a:prstGeom prst="rect">
            <a:avLst/>
          </a:prstGeom>
        </p:spPr>
        <p:txBody>
          <a:bodyPr vert="horz" lIns="96607" tIns="48304" rIns="96607" bIns="48304" rtlCol="0" anchor="b"/>
          <a:lstStyle>
            <a:lvl1pPr algn="l">
              <a:defRPr sz="1300"/>
            </a:lvl1pPr>
          </a:lstStyle>
          <a:p>
            <a:endParaRPr kumimoji="1" lang="ja-JP" altLang="en-US"/>
          </a:p>
        </p:txBody>
      </p:sp>
      <p:sp>
        <p:nvSpPr>
          <p:cNvPr id="5" name="スライド番号プレースホルダ 4"/>
          <p:cNvSpPr>
            <a:spLocks noGrp="1"/>
          </p:cNvSpPr>
          <p:nvPr>
            <p:ph type="sldNum" sz="quarter" idx="3"/>
          </p:nvPr>
        </p:nvSpPr>
        <p:spPr>
          <a:xfrm>
            <a:off x="3901699" y="9517546"/>
            <a:ext cx="2984871" cy="501015"/>
          </a:xfrm>
          <a:prstGeom prst="rect">
            <a:avLst/>
          </a:prstGeom>
        </p:spPr>
        <p:txBody>
          <a:bodyPr vert="horz" lIns="96607" tIns="48304" rIns="96607" bIns="48304" rtlCol="0" anchor="b"/>
          <a:lstStyle>
            <a:lvl1pPr algn="r">
              <a:defRPr sz="1300"/>
            </a:lvl1pPr>
          </a:lstStyle>
          <a:p>
            <a:fld id="{AA858A26-9F44-4F13-A488-0426B0884155}" type="slidenum">
              <a:rPr kumimoji="1" lang="ja-JP" altLang="en-US" smtClean="0"/>
              <a:t>‹#›</a:t>
            </a:fld>
            <a:endParaRPr kumimoji="1" lang="ja-JP" altLang="en-US"/>
          </a:p>
        </p:txBody>
      </p:sp>
    </p:spTree>
    <p:extLst>
      <p:ext uri="{BB962C8B-B14F-4D97-AF65-F5344CB8AC3E}">
        <p14:creationId xmlns:p14="http://schemas.microsoft.com/office/powerpoint/2010/main" val="2288017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84871" cy="501015"/>
          </a:xfrm>
          <a:prstGeom prst="rect">
            <a:avLst/>
          </a:prstGeom>
        </p:spPr>
        <p:txBody>
          <a:bodyPr vert="horz" lIns="96607" tIns="48304" rIns="96607" bIns="48304" rtlCol="0"/>
          <a:lstStyle>
            <a:lvl1pPr algn="l">
              <a:defRPr sz="1300"/>
            </a:lvl1pPr>
          </a:lstStyle>
          <a:p>
            <a:endParaRPr kumimoji="1" lang="ja-JP" altLang="en-US"/>
          </a:p>
        </p:txBody>
      </p:sp>
      <p:sp>
        <p:nvSpPr>
          <p:cNvPr id="3" name="日付プレースホルダ 2"/>
          <p:cNvSpPr>
            <a:spLocks noGrp="1"/>
          </p:cNvSpPr>
          <p:nvPr>
            <p:ph type="dt" idx="1"/>
          </p:nvPr>
        </p:nvSpPr>
        <p:spPr>
          <a:xfrm>
            <a:off x="3901699" y="0"/>
            <a:ext cx="2984871" cy="501015"/>
          </a:xfrm>
          <a:prstGeom prst="rect">
            <a:avLst/>
          </a:prstGeom>
        </p:spPr>
        <p:txBody>
          <a:bodyPr vert="horz" lIns="96607" tIns="48304" rIns="96607" bIns="48304" rtlCol="0"/>
          <a:lstStyle>
            <a:lvl1pPr algn="r">
              <a:defRPr sz="1300"/>
            </a:lvl1pPr>
          </a:lstStyle>
          <a:p>
            <a:fld id="{EB1E50EB-B37A-492F-95EA-E44386120E17}" type="datetimeFigureOut">
              <a:rPr kumimoji="1" lang="ja-JP" altLang="en-US" smtClean="0"/>
              <a:pPr/>
              <a:t>2014/10/24</a:t>
            </a:fld>
            <a:endParaRPr kumimoji="1" lang="ja-JP" altLang="en-US"/>
          </a:p>
        </p:txBody>
      </p:sp>
      <p:sp>
        <p:nvSpPr>
          <p:cNvPr id="4" name="スライド イメージ プレースホルダ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6607" tIns="48304" rIns="96607" bIns="48304" rtlCol="0" anchor="ctr"/>
          <a:lstStyle/>
          <a:p>
            <a:endParaRPr lang="ja-JP" altLang="en-US"/>
          </a:p>
        </p:txBody>
      </p:sp>
      <p:sp>
        <p:nvSpPr>
          <p:cNvPr id="5" name="ノート プレースホルダ 4"/>
          <p:cNvSpPr>
            <a:spLocks noGrp="1"/>
          </p:cNvSpPr>
          <p:nvPr>
            <p:ph type="body" sz="quarter" idx="3"/>
          </p:nvPr>
        </p:nvSpPr>
        <p:spPr>
          <a:xfrm>
            <a:off x="688817" y="4759643"/>
            <a:ext cx="5510530" cy="4509135"/>
          </a:xfrm>
          <a:prstGeom prst="rect">
            <a:avLst/>
          </a:prstGeom>
        </p:spPr>
        <p:txBody>
          <a:bodyPr vert="horz" lIns="96607" tIns="48304" rIns="96607" bIns="4830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517546"/>
            <a:ext cx="2984871" cy="501015"/>
          </a:xfrm>
          <a:prstGeom prst="rect">
            <a:avLst/>
          </a:prstGeom>
        </p:spPr>
        <p:txBody>
          <a:bodyPr vert="horz" lIns="96607" tIns="48304" rIns="96607" bIns="4830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901699" y="9517546"/>
            <a:ext cx="2984871" cy="501015"/>
          </a:xfrm>
          <a:prstGeom prst="rect">
            <a:avLst/>
          </a:prstGeom>
        </p:spPr>
        <p:txBody>
          <a:bodyPr vert="horz" lIns="96607" tIns="48304" rIns="96607" bIns="48304" rtlCol="0" anchor="b"/>
          <a:lstStyle>
            <a:lvl1pPr algn="r">
              <a:defRPr sz="1300"/>
            </a:lvl1pPr>
          </a:lstStyle>
          <a:p>
            <a:fld id="{1121E078-3601-4822-B6AC-0F1B80884F7B}" type="slidenum">
              <a:rPr kumimoji="1" lang="ja-JP" altLang="en-US" smtClean="0"/>
              <a:pPr/>
              <a:t>‹#›</a:t>
            </a:fld>
            <a:endParaRPr kumimoji="1" lang="ja-JP" altLang="en-US"/>
          </a:p>
        </p:txBody>
      </p:sp>
    </p:spTree>
    <p:extLst>
      <p:ext uri="{BB962C8B-B14F-4D97-AF65-F5344CB8AC3E}">
        <p14:creationId xmlns:p14="http://schemas.microsoft.com/office/powerpoint/2010/main" val="23310457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21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0FF6F70-89EF-42E6-AF8E-6CCB27A5B1D0}"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0FF6F70-89EF-42E6-AF8E-6CCB27A5B1D0}"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21E078-3601-4822-B6AC-0F1B80884F7B}" type="slidenum">
              <a:rPr kumimoji="1" lang="ja-JP" altLang="en-US" smtClean="0"/>
              <a:pPr/>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2011/11/19</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6" name="スライド番号プレースホルダー 5"/>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262535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2011/11/19</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6" name="スライド番号プレースホルダー 5"/>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161740057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2011/11/19</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6" name="スライド番号プレースホルダー 5"/>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199529714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2011/11/19</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6" name="スライド番号プレースホルダー 5"/>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126309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2011/11/19</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6" name="スライド番号プレースホルダー 5"/>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316157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2011/11/19</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7" name="スライド番号プレースホルダー 6"/>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106541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2011/11/19</a:t>
            </a:r>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9" name="スライド番号プレースホルダー 8"/>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345336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340514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2011/11/19</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4" name="スライド番号プレースホルダー 3"/>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218174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2011/11/19</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7" name="スライド番号プレースホルダー 6"/>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382800922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2011/11/19</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7" name="スライド番号プレースホルダー 6"/>
          <p:cNvSpPr>
            <a:spLocks noGrp="1"/>
          </p:cNvSpPr>
          <p:nvPr>
            <p:ph type="sldNum" sz="quarter" idx="12"/>
          </p:nvPr>
        </p:nvSpPr>
        <p:spPr/>
        <p:txBody>
          <a:body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141144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2011/11/19</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赤ちゃんとの暮らし研究会代表　抱っこひも研究家　渡邉玲子</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77580-E1F9-41C5-8F0B-D7DC4B4D5A3A}" type="slidenum">
              <a:rPr kumimoji="1" lang="ja-JP" altLang="en-US" smtClean="0"/>
              <a:pPr/>
              <a:t>‹#›</a:t>
            </a:fld>
            <a:endParaRPr kumimoji="1" lang="ja-JP" altLang="en-US"/>
          </a:p>
        </p:txBody>
      </p:sp>
    </p:spTree>
    <p:extLst>
      <p:ext uri="{BB962C8B-B14F-4D97-AF65-F5344CB8AC3E}">
        <p14:creationId xmlns:p14="http://schemas.microsoft.com/office/powerpoint/2010/main" val="2213791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24744"/>
            <a:ext cx="7772400" cy="1470025"/>
          </a:xfrm>
        </p:spPr>
        <p:txBody>
          <a:bodyPr>
            <a:noAutofit/>
          </a:bodyPr>
          <a:lstStyle/>
          <a:p>
            <a:r>
              <a:rPr kumimoji="1" lang="ja-JP" altLang="en-US" sz="7200" dirty="0" smtClean="0"/>
              <a:t>抱っこひも</a:t>
            </a:r>
            <a:br>
              <a:rPr kumimoji="1" lang="ja-JP" altLang="en-US" sz="7200" dirty="0" smtClean="0"/>
            </a:br>
            <a:r>
              <a:rPr kumimoji="1" lang="ja-JP" altLang="en-US" sz="7200" dirty="0" smtClean="0"/>
              <a:t>おんぶひもの</a:t>
            </a:r>
            <a:endParaRPr kumimoji="1" lang="ja-JP" altLang="en-US" sz="7200" dirty="0"/>
          </a:p>
        </p:txBody>
      </p:sp>
      <p:sp>
        <p:nvSpPr>
          <p:cNvPr id="3" name="サブタイトル 2"/>
          <p:cNvSpPr>
            <a:spLocks noGrp="1"/>
          </p:cNvSpPr>
          <p:nvPr>
            <p:ph type="subTitle" idx="1"/>
          </p:nvPr>
        </p:nvSpPr>
        <p:spPr>
          <a:xfrm>
            <a:off x="1403648" y="3284984"/>
            <a:ext cx="6400800" cy="1752600"/>
          </a:xfrm>
        </p:spPr>
        <p:txBody>
          <a:bodyPr>
            <a:normAutofit fontScale="92500" lnSpcReduction="20000"/>
          </a:bodyPr>
          <a:lstStyle/>
          <a:p>
            <a:endParaRPr kumimoji="1" lang="ja-JP" altLang="en-US" sz="4800" dirty="0" smtClean="0">
              <a:solidFill>
                <a:schemeClr val="tx1"/>
              </a:solidFill>
            </a:endParaRPr>
          </a:p>
          <a:p>
            <a:r>
              <a:rPr kumimoji="1" lang="ja-JP" altLang="en-US" sz="7200" dirty="0" smtClean="0">
                <a:solidFill>
                  <a:schemeClr val="tx1"/>
                </a:solidFill>
              </a:rPr>
              <a:t>安全な使い方</a:t>
            </a:r>
            <a:endParaRPr kumimoji="1" lang="ja-JP" altLang="en-US" sz="7200" dirty="0">
              <a:solidFill>
                <a:schemeClr val="tx1"/>
              </a:solidFill>
            </a:endParaRPr>
          </a:p>
        </p:txBody>
      </p:sp>
      <p:sp>
        <p:nvSpPr>
          <p:cNvPr id="4" name="日付プレースホルダー 3"/>
          <p:cNvSpPr>
            <a:spLocks noGrp="1"/>
          </p:cNvSpPr>
          <p:nvPr>
            <p:ph type="dt" sz="half" idx="10"/>
          </p:nvPr>
        </p:nvSpPr>
        <p:spPr/>
        <p:txBody>
          <a:bodyPr/>
          <a:lstStyle/>
          <a:p>
            <a:r>
              <a:rPr kumimoji="1" lang="en-US" altLang="ja-JP" smtClean="0"/>
              <a:t>2011/11/19</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6" name="スライド番号プレースホルダー 5"/>
          <p:cNvSpPr>
            <a:spLocks noGrp="1"/>
          </p:cNvSpPr>
          <p:nvPr>
            <p:ph type="sldNum" sz="quarter" idx="12"/>
          </p:nvPr>
        </p:nvSpPr>
        <p:spPr/>
        <p:txBody>
          <a:bodyPr/>
          <a:lstStyle/>
          <a:p>
            <a:fld id="{EDA77580-E1F9-41C5-8F0B-D7DC4B4D5A3A}"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060848"/>
            <a:ext cx="8229600" cy="2736304"/>
          </a:xfrm>
        </p:spPr>
        <p:txBody>
          <a:bodyPr>
            <a:normAutofit/>
          </a:bodyPr>
          <a:lstStyle/>
          <a:p>
            <a:r>
              <a:rPr kumimoji="1" lang="ja-JP" altLang="en-US" sz="6000" dirty="0" smtClean="0"/>
              <a:t>大人にとっての</a:t>
            </a:r>
            <a:br>
              <a:rPr kumimoji="1" lang="ja-JP" altLang="en-US" sz="6000" dirty="0" smtClean="0"/>
            </a:br>
            <a:r>
              <a:rPr kumimoji="1" lang="ja-JP" altLang="en-US" sz="6000" dirty="0" smtClean="0"/>
              <a:t>安全</a:t>
            </a:r>
            <a:endParaRPr kumimoji="1" lang="ja-JP" altLang="en-US" sz="6000" dirty="0"/>
          </a:p>
        </p:txBody>
      </p:sp>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&lt;</a:t>
            </a:r>
            <a:r>
              <a:rPr kumimoji="1" lang="ja-JP" altLang="en-US" dirty="0" smtClean="0"/>
              <a:t>肩コリの理由</a:t>
            </a:r>
            <a:r>
              <a:rPr lang="en-US" altLang="ja-JP" dirty="0" smtClean="0"/>
              <a:t>&gt;  </a:t>
            </a:r>
            <a:endParaRPr kumimoji="1" lang="ja-JP" alt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971600" y="1604946"/>
            <a:ext cx="2202425" cy="4477809"/>
          </a:xfrm>
          <a:prstGeom prst="rect">
            <a:avLst/>
          </a:prstGeom>
          <a:noFill/>
          <a:ln w="9525">
            <a:noFill/>
            <a:miter lim="800000"/>
            <a:headEnd/>
            <a:tailEnd/>
          </a:ln>
        </p:spPr>
      </p:pic>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7" name="フッター プレースホルダー 6"/>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9" name="スライド番号プレースホルダー 8"/>
          <p:cNvSpPr>
            <a:spLocks noGrp="1"/>
          </p:cNvSpPr>
          <p:nvPr>
            <p:ph type="sldNum" sz="quarter" idx="12"/>
          </p:nvPr>
        </p:nvSpPr>
        <p:spPr/>
        <p:txBody>
          <a:bodyPr/>
          <a:lstStyle/>
          <a:p>
            <a:fld id="{EDA77580-E1F9-41C5-8F0B-D7DC4B4D5A3A}" type="slidenum">
              <a:rPr kumimoji="1" lang="ja-JP" altLang="en-US" smtClean="0"/>
              <a:pPr/>
              <a:t>11</a:t>
            </a:fld>
            <a:endParaRPr kumimoji="1" lang="ja-JP" altLang="en-US"/>
          </a:p>
        </p:txBody>
      </p:sp>
      <p:sp>
        <p:nvSpPr>
          <p:cNvPr id="5" name="テキスト ボックス 4"/>
          <p:cNvSpPr txBox="1"/>
          <p:nvPr/>
        </p:nvSpPr>
        <p:spPr>
          <a:xfrm>
            <a:off x="4644008" y="2636912"/>
            <a:ext cx="4176464" cy="2062103"/>
          </a:xfrm>
          <a:prstGeom prst="rect">
            <a:avLst/>
          </a:prstGeom>
          <a:noFill/>
        </p:spPr>
        <p:txBody>
          <a:bodyPr wrap="square" rtlCol="0">
            <a:spAutoFit/>
          </a:bodyPr>
          <a:lstStyle/>
          <a:p>
            <a:r>
              <a:rPr lang="ja-JP" altLang="en-US" sz="3200" dirty="0" smtClean="0"/>
              <a:t>の</a:t>
            </a:r>
            <a:r>
              <a:rPr lang="ja-JP" altLang="en-US" sz="3200" dirty="0"/>
              <a:t>位置</a:t>
            </a:r>
            <a:r>
              <a:rPr lang="ja-JP" altLang="en-US" sz="3200" dirty="0" smtClean="0"/>
              <a:t>に赤ちゃんの</a:t>
            </a:r>
            <a:r>
              <a:rPr lang="ja-JP" altLang="en-US" sz="3200" dirty="0"/>
              <a:t>体重</a:t>
            </a:r>
            <a:r>
              <a:rPr lang="ja-JP" altLang="en-US" sz="3200" dirty="0" smtClean="0"/>
              <a:t>が</a:t>
            </a:r>
            <a:r>
              <a:rPr lang="ja-JP" altLang="en-US" sz="3200" dirty="0"/>
              <a:t>かかる</a:t>
            </a:r>
            <a:r>
              <a:rPr lang="ja-JP" altLang="en-US" sz="3200" dirty="0" smtClean="0"/>
              <a:t>と、</a:t>
            </a:r>
          </a:p>
          <a:p>
            <a:r>
              <a:rPr lang="ja-JP" altLang="en-US" sz="3200" dirty="0" smtClean="0"/>
              <a:t>筋肉の血流が悪くなり、肩コリになる。</a:t>
            </a:r>
            <a:endParaRPr kumimoji="1" lang="ja-JP" altLang="en-US" sz="3200" dirty="0"/>
          </a:p>
        </p:txBody>
      </p:sp>
      <p:sp>
        <p:nvSpPr>
          <p:cNvPr id="6" name="テキスト ボックス 5"/>
          <p:cNvSpPr txBox="1"/>
          <p:nvPr/>
        </p:nvSpPr>
        <p:spPr>
          <a:xfrm>
            <a:off x="4427984" y="4941168"/>
            <a:ext cx="4392488" cy="1569660"/>
          </a:xfrm>
          <a:prstGeom prst="rect">
            <a:avLst/>
          </a:prstGeom>
          <a:noFill/>
        </p:spPr>
        <p:txBody>
          <a:bodyPr wrap="square" rtlCol="0">
            <a:spAutoFit/>
          </a:bodyPr>
          <a:lstStyle/>
          <a:p>
            <a:r>
              <a:rPr lang="ja-JP" altLang="en-US" sz="3200" dirty="0" smtClean="0"/>
              <a:t>　の位置なら</a:t>
            </a:r>
            <a:r>
              <a:rPr kumimoji="1" lang="ja-JP" altLang="en-US" sz="3200" dirty="0" smtClean="0"/>
              <a:t>、</a:t>
            </a:r>
          </a:p>
          <a:p>
            <a:r>
              <a:rPr kumimoji="1" lang="ja-JP" altLang="en-US" sz="3200" dirty="0" smtClean="0"/>
              <a:t>　　　骨の上なので、</a:t>
            </a:r>
          </a:p>
          <a:p>
            <a:r>
              <a:rPr lang="ja-JP" altLang="en-US" sz="3200" dirty="0" smtClean="0"/>
              <a:t>　　　　</a:t>
            </a:r>
            <a:r>
              <a:rPr lang="ja-JP" altLang="en-US" sz="3200" dirty="0"/>
              <a:t> </a:t>
            </a:r>
            <a:r>
              <a:rPr lang="ja-JP" altLang="en-US" sz="3200" dirty="0" smtClean="0"/>
              <a:t>負担感少な</a:t>
            </a:r>
            <a:r>
              <a:rPr kumimoji="1" lang="ja-JP" altLang="en-US" sz="3200" dirty="0" smtClean="0"/>
              <a:t>い。</a:t>
            </a:r>
            <a:endParaRPr kumimoji="1" lang="ja-JP" altLang="en-US" sz="3200" dirty="0"/>
          </a:p>
        </p:txBody>
      </p:sp>
      <p:sp>
        <p:nvSpPr>
          <p:cNvPr id="8" name="下矢印 7"/>
          <p:cNvSpPr/>
          <p:nvPr/>
        </p:nvSpPr>
        <p:spPr>
          <a:xfrm>
            <a:off x="1331640" y="2060848"/>
            <a:ext cx="216024" cy="86409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3995936" y="2636912"/>
            <a:ext cx="639688" cy="5124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3923928" y="5013176"/>
            <a:ext cx="639688" cy="51244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2339752" y="1844824"/>
            <a:ext cx="216024" cy="8640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764704"/>
            <a:ext cx="8229600" cy="1080120"/>
          </a:xfrm>
        </p:spPr>
        <p:txBody>
          <a:bodyPr>
            <a:normAutofit/>
          </a:bodyPr>
          <a:lstStyle/>
          <a:p>
            <a:r>
              <a:rPr lang="ja-JP" altLang="en-US" dirty="0"/>
              <a:t>肩</a:t>
            </a:r>
            <a:r>
              <a:rPr lang="ja-JP" altLang="en-US" dirty="0" smtClean="0"/>
              <a:t>コリ対策　①</a:t>
            </a:r>
            <a:endParaRPr kumimoji="1" lang="ja-JP" altLang="en-US" dirty="0"/>
          </a:p>
        </p:txBody>
      </p:sp>
      <p:pic>
        <p:nvPicPr>
          <p:cNvPr id="5122" name="Picture 2"/>
          <p:cNvPicPr>
            <a:picLocks noGrp="1" noChangeAspect="1" noChangeArrowheads="1"/>
          </p:cNvPicPr>
          <p:nvPr>
            <p:ph idx="1"/>
          </p:nvPr>
        </p:nvPicPr>
        <p:blipFill>
          <a:blip r:embed="rId3" cstate="print"/>
          <a:stretch>
            <a:fillRect/>
          </a:stretch>
        </p:blipFill>
        <p:spPr bwMode="auto">
          <a:xfrm>
            <a:off x="3824381" y="2820324"/>
            <a:ext cx="1495238" cy="2085714"/>
          </a:xfrm>
          <a:prstGeom prst="rect">
            <a:avLst/>
          </a:prstGeom>
          <a:noFill/>
          <a:ln w="9525">
            <a:noFill/>
            <a:miter lim="800000"/>
            <a:headEnd/>
            <a:tailEnd/>
          </a:ln>
        </p:spPr>
      </p:pic>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12</a:t>
            </a:fld>
            <a:endParaRPr kumimoji="1" lang="ja-JP" altLang="en-US"/>
          </a:p>
        </p:txBody>
      </p:sp>
      <p:pic>
        <p:nvPicPr>
          <p:cNvPr id="5123" name="Picture 3" descr="C:\Users\reiko\Pictures\2010-11-09\obi_faq_pict_04[1].jpg"/>
          <p:cNvPicPr>
            <a:picLocks noChangeAspect="1" noChangeArrowheads="1"/>
          </p:cNvPicPr>
          <p:nvPr/>
        </p:nvPicPr>
        <p:blipFill>
          <a:blip r:embed="rId4" cstate="print"/>
          <a:srcRect/>
          <a:stretch>
            <a:fillRect/>
          </a:stretch>
        </p:blipFill>
        <p:spPr bwMode="auto">
          <a:xfrm>
            <a:off x="1475656" y="2204864"/>
            <a:ext cx="2659732" cy="3091780"/>
          </a:xfrm>
          <a:prstGeom prst="rect">
            <a:avLst/>
          </a:prstGeom>
          <a:noFill/>
        </p:spPr>
      </p:pic>
      <p:sp>
        <p:nvSpPr>
          <p:cNvPr id="6" name="正方形/長方形 5"/>
          <p:cNvSpPr/>
          <p:nvPr/>
        </p:nvSpPr>
        <p:spPr>
          <a:xfrm>
            <a:off x="1187624" y="4293096"/>
            <a:ext cx="6984776"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83568" y="4653136"/>
            <a:ext cx="7992888" cy="1877437"/>
          </a:xfrm>
          <a:prstGeom prst="rect">
            <a:avLst/>
          </a:prstGeom>
          <a:noFill/>
        </p:spPr>
        <p:txBody>
          <a:bodyPr wrap="square" rtlCol="0">
            <a:spAutoFit/>
          </a:bodyPr>
          <a:lstStyle/>
          <a:p>
            <a:pPr algn="ctr"/>
            <a:r>
              <a:rPr lang="ja-JP" altLang="en-US" sz="3600" dirty="0" smtClean="0"/>
              <a:t>左右の肩ベルトの間隔を⇔のように広げ</a:t>
            </a:r>
          </a:p>
          <a:p>
            <a:pPr algn="ctr"/>
            <a:r>
              <a:rPr kumimoji="1" lang="ja-JP" altLang="en-US" sz="3600" dirty="0"/>
              <a:t>肩</a:t>
            </a:r>
            <a:r>
              <a:rPr kumimoji="1" lang="ja-JP" altLang="en-US" sz="3600" dirty="0" smtClean="0"/>
              <a:t>の骨の上に　重みがかかるようにする。</a:t>
            </a:r>
          </a:p>
          <a:p>
            <a:pPr algn="ctr"/>
            <a:endParaRPr kumimoji="1" lang="ja-JP" altLang="en-US" sz="4400" dirty="0"/>
          </a:p>
        </p:txBody>
      </p:sp>
      <p:sp>
        <p:nvSpPr>
          <p:cNvPr id="8" name="左右矢印 7"/>
          <p:cNvSpPr/>
          <p:nvPr/>
        </p:nvSpPr>
        <p:spPr>
          <a:xfrm>
            <a:off x="3275856" y="2996952"/>
            <a:ext cx="504056" cy="21602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a:off x="6660232" y="2780928"/>
            <a:ext cx="504056" cy="21602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肩コリ対策　②</a:t>
            </a:r>
            <a:endParaRPr kumimoji="1" lang="ja-JP" altLang="en-US" dirty="0"/>
          </a:p>
        </p:txBody>
      </p:sp>
      <p:pic>
        <p:nvPicPr>
          <p:cNvPr id="6146" name="Picture 2" descr="C:\Users\reiko\Pictures\2010-11-09\trage-wa[1].jpg"/>
          <p:cNvPicPr>
            <a:picLocks noGrp="1" noChangeAspect="1" noChangeArrowheads="1"/>
          </p:cNvPicPr>
          <p:nvPr>
            <p:ph idx="1"/>
          </p:nvPr>
        </p:nvPicPr>
        <p:blipFill>
          <a:blip r:embed="rId3" cstate="print"/>
          <a:srcRect/>
          <a:stretch>
            <a:fillRect/>
          </a:stretch>
        </p:blipFill>
        <p:spPr bwMode="auto">
          <a:xfrm>
            <a:off x="755576" y="3068960"/>
            <a:ext cx="2000250" cy="2381250"/>
          </a:xfrm>
          <a:prstGeom prst="rect">
            <a:avLst/>
          </a:prstGeom>
          <a:noFill/>
        </p:spPr>
      </p:pic>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13</a:t>
            </a:fld>
            <a:endParaRPr kumimoji="1" lang="ja-JP" altLang="en-US"/>
          </a:p>
        </p:txBody>
      </p:sp>
      <p:pic>
        <p:nvPicPr>
          <p:cNvPr id="6147" name="Picture 3" descr="C:\Users\reiko\Pictures\2010-11-09\KD0164[1].jpg"/>
          <p:cNvPicPr>
            <a:picLocks noChangeAspect="1" noChangeArrowheads="1"/>
          </p:cNvPicPr>
          <p:nvPr/>
        </p:nvPicPr>
        <p:blipFill>
          <a:blip r:embed="rId4" cstate="print"/>
          <a:srcRect/>
          <a:stretch>
            <a:fillRect/>
          </a:stretch>
        </p:blipFill>
        <p:spPr bwMode="auto">
          <a:xfrm>
            <a:off x="3203848" y="3068960"/>
            <a:ext cx="1728768" cy="2455636"/>
          </a:xfrm>
          <a:prstGeom prst="rect">
            <a:avLst/>
          </a:prstGeom>
          <a:noFill/>
        </p:spPr>
      </p:pic>
      <p:pic>
        <p:nvPicPr>
          <p:cNvPr id="6148" name="Picture 4" descr="C:\Users\reiko\Pictures\2010-11-09\Img_0292[1].jpg"/>
          <p:cNvPicPr>
            <a:picLocks noChangeAspect="1" noChangeArrowheads="1"/>
          </p:cNvPicPr>
          <p:nvPr/>
        </p:nvPicPr>
        <p:blipFill>
          <a:blip r:embed="rId5" cstate="print"/>
          <a:srcRect/>
          <a:stretch>
            <a:fillRect/>
          </a:stretch>
        </p:blipFill>
        <p:spPr bwMode="auto">
          <a:xfrm>
            <a:off x="5220072" y="3140968"/>
            <a:ext cx="3180781" cy="2390130"/>
          </a:xfrm>
          <a:prstGeom prst="rect">
            <a:avLst/>
          </a:prstGeom>
          <a:noFill/>
        </p:spPr>
      </p:pic>
      <p:sp>
        <p:nvSpPr>
          <p:cNvPr id="7" name="テキスト ボックス 6"/>
          <p:cNvSpPr txBox="1"/>
          <p:nvPr/>
        </p:nvSpPr>
        <p:spPr>
          <a:xfrm>
            <a:off x="899592" y="1772816"/>
            <a:ext cx="7344816" cy="769441"/>
          </a:xfrm>
          <a:prstGeom prst="rect">
            <a:avLst/>
          </a:prstGeom>
          <a:noFill/>
        </p:spPr>
        <p:txBody>
          <a:bodyPr wrap="square" rtlCol="0">
            <a:spAutoFit/>
          </a:bodyPr>
          <a:lstStyle/>
          <a:p>
            <a:r>
              <a:rPr kumimoji="1" lang="ja-JP" altLang="en-US" sz="4400" dirty="0" smtClean="0"/>
              <a:t>肩を覆う部分の面積を広げる</a:t>
            </a:r>
            <a:endParaRPr kumimoji="1" lang="ja-JP" alt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&lt;</a:t>
            </a:r>
            <a:r>
              <a:rPr kumimoji="1" lang="ja-JP" altLang="en-US" dirty="0" smtClean="0"/>
              <a:t>産後の腰痛とは</a:t>
            </a:r>
            <a:r>
              <a:rPr lang="en-US" altLang="ja-JP" dirty="0" smtClean="0"/>
              <a:t>&gt;</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14</a:t>
            </a:fld>
            <a:endParaRPr kumimoji="1" lang="ja-JP" altLang="en-US"/>
          </a:p>
        </p:txBody>
      </p:sp>
      <p:sp>
        <p:nvSpPr>
          <p:cNvPr id="11" name="テキスト ボックス 10"/>
          <p:cNvSpPr txBox="1"/>
          <p:nvPr/>
        </p:nvSpPr>
        <p:spPr>
          <a:xfrm>
            <a:off x="395536" y="1225689"/>
            <a:ext cx="8280920" cy="5078313"/>
          </a:xfrm>
          <a:prstGeom prst="rect">
            <a:avLst/>
          </a:prstGeom>
          <a:noFill/>
        </p:spPr>
        <p:txBody>
          <a:bodyPr wrap="square" rtlCol="0">
            <a:spAutoFit/>
          </a:bodyPr>
          <a:lstStyle/>
          <a:p>
            <a:r>
              <a:rPr kumimoji="1" lang="ja-JP" altLang="en-US" sz="3600" dirty="0" smtClean="0"/>
              <a:t>持病や</a:t>
            </a:r>
            <a:r>
              <a:rPr kumimoji="1" lang="en-US" altLang="ja-JP" sz="3600" dirty="0" smtClean="0"/>
              <a:t> </a:t>
            </a:r>
            <a:r>
              <a:rPr kumimoji="1" lang="ja-JP" altLang="en-US" sz="3600" dirty="0" smtClean="0"/>
              <a:t>分</a:t>
            </a:r>
            <a:r>
              <a:rPr lang="ja-JP" altLang="en-US" sz="3600" dirty="0" smtClean="0"/>
              <a:t>娩時の影響　もありますが・・・</a:t>
            </a:r>
          </a:p>
          <a:p>
            <a:endParaRPr lang="ja-JP" altLang="en-US" sz="3600" dirty="0" smtClean="0"/>
          </a:p>
          <a:p>
            <a:r>
              <a:rPr lang="ja-JP" altLang="en-US" sz="3600" dirty="0" smtClean="0"/>
              <a:t>産後しばらくは</a:t>
            </a:r>
          </a:p>
          <a:p>
            <a:r>
              <a:rPr lang="ja-JP" altLang="en-US" sz="3600" dirty="0" smtClean="0"/>
              <a:t>お産に備えて出ていた、</a:t>
            </a:r>
          </a:p>
          <a:p>
            <a:r>
              <a:rPr kumimoji="1" lang="ja-JP" altLang="en-US" sz="3600" dirty="0" smtClean="0"/>
              <a:t>筋肉を緩めるホルモン</a:t>
            </a:r>
            <a:r>
              <a:rPr kumimoji="1" lang="en-US" altLang="ja-JP" sz="3600" dirty="0" smtClean="0"/>
              <a:t>(</a:t>
            </a:r>
            <a:r>
              <a:rPr kumimoji="1" lang="ja-JP" altLang="en-US" sz="3600" dirty="0" smtClean="0"/>
              <a:t>リラキシン</a:t>
            </a:r>
            <a:r>
              <a:rPr kumimoji="1" lang="en-US" altLang="ja-JP" sz="3600" dirty="0" smtClean="0"/>
              <a:t>)</a:t>
            </a:r>
            <a:r>
              <a:rPr kumimoji="1" lang="ja-JP" altLang="en-US" sz="3600" dirty="0" smtClean="0"/>
              <a:t>が</a:t>
            </a:r>
          </a:p>
          <a:p>
            <a:r>
              <a:rPr lang="ja-JP" altLang="en-US" sz="3600" dirty="0" smtClean="0"/>
              <a:t>母体に残っています。</a:t>
            </a:r>
          </a:p>
          <a:p>
            <a:endParaRPr lang="ja-JP" altLang="en-US" sz="3600" dirty="0" smtClean="0"/>
          </a:p>
          <a:p>
            <a:r>
              <a:rPr lang="ja-JP" altLang="en-US" sz="3600" dirty="0" smtClean="0"/>
              <a:t>その頃に、抱っこ等で腰に負担のかかる姿勢や作業をするために起こることが多い。</a:t>
            </a:r>
            <a:endParaRPr kumimoji="1" lang="ja-JP" alt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抱っこ</a:t>
            </a:r>
            <a:r>
              <a:rPr kumimoji="1" lang="ja-JP" altLang="en-US" dirty="0" err="1" smtClean="0"/>
              <a:t>ひも</a:t>
            </a:r>
            <a:r>
              <a:rPr kumimoji="1" lang="ja-JP" altLang="en-US" dirty="0" smtClean="0"/>
              <a:t>等の腰への影響</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dirty="0"/>
              <a:t>大人</a:t>
            </a:r>
            <a:r>
              <a:rPr kumimoji="1" lang="ja-JP" altLang="en-US" dirty="0" smtClean="0"/>
              <a:t>の重心は、</a:t>
            </a:r>
            <a:r>
              <a:rPr kumimoji="1" lang="ja-JP" altLang="en-US" dirty="0" err="1" smtClean="0"/>
              <a:t>おへ</a:t>
            </a:r>
            <a:r>
              <a:rPr kumimoji="1" lang="ja-JP" altLang="en-US" dirty="0" smtClean="0"/>
              <a:t>その位置</a:t>
            </a:r>
            <a:r>
              <a:rPr kumimoji="1" lang="en-US" altLang="ja-JP" dirty="0" smtClean="0"/>
              <a:t>(</a:t>
            </a:r>
            <a:r>
              <a:rPr kumimoji="1" lang="ja-JP" altLang="en-US" dirty="0" smtClean="0">
                <a:solidFill>
                  <a:srgbClr val="FF0000"/>
                </a:solidFill>
              </a:rPr>
              <a:t>★</a:t>
            </a:r>
            <a:r>
              <a:rPr kumimoji="1" lang="en-US" altLang="ja-JP" dirty="0" smtClean="0"/>
              <a:t>)</a:t>
            </a:r>
            <a:r>
              <a:rPr kumimoji="1" lang="ja-JP" altLang="en-US" dirty="0" smtClean="0"/>
              <a:t>です。</a:t>
            </a:r>
            <a:endParaRPr kumimoji="1" lang="en-US" altLang="ja-JP" dirty="0" smtClean="0"/>
          </a:p>
          <a:p>
            <a:pPr>
              <a:buNone/>
            </a:pPr>
            <a:r>
              <a:rPr lang="ja-JP" altLang="en-US" dirty="0" smtClean="0"/>
              <a:t>　　上半身の重みを腰が支えています。</a:t>
            </a:r>
            <a:endParaRPr kumimoji="1" lang="en-US" altLang="ja-JP" dirty="0" smtClean="0"/>
          </a:p>
          <a:p>
            <a:pPr>
              <a:buNone/>
            </a:pPr>
            <a:r>
              <a:rPr kumimoji="1" lang="ja-JP" altLang="en-US" dirty="0" smtClean="0"/>
              <a:t>この★</a:t>
            </a:r>
            <a:r>
              <a:rPr lang="ja-JP" altLang="en-US" dirty="0" smtClean="0"/>
              <a:t>をずらす力</a:t>
            </a:r>
            <a:r>
              <a:rPr lang="en-US" altLang="ja-JP" dirty="0" smtClean="0"/>
              <a:t>(</a:t>
            </a:r>
            <a:r>
              <a:rPr lang="ja-JP" altLang="en-US" dirty="0" smtClean="0"/>
              <a:t>赤い⇔</a:t>
            </a:r>
            <a:r>
              <a:rPr lang="en-US" altLang="ja-JP" dirty="0" smtClean="0"/>
              <a:t>)</a:t>
            </a:r>
            <a:r>
              <a:rPr lang="ja-JP" altLang="en-US" dirty="0" smtClean="0"/>
              <a:t>が働くと</a:t>
            </a:r>
          </a:p>
          <a:p>
            <a:pPr>
              <a:buNone/>
            </a:pPr>
            <a:r>
              <a:rPr kumimoji="1" lang="ja-JP" altLang="en-US" dirty="0" smtClean="0"/>
              <a:t>　　　　腰に負担がかかる。</a:t>
            </a:r>
          </a:p>
          <a:p>
            <a:pPr>
              <a:buNone/>
            </a:pPr>
            <a:r>
              <a:rPr kumimoji="1" lang="ja-JP" altLang="en-US" dirty="0" smtClean="0"/>
              <a:t>腰のくぼみに子をのせると</a:t>
            </a:r>
          </a:p>
          <a:p>
            <a:pPr>
              <a:buNone/>
            </a:pPr>
            <a:r>
              <a:rPr lang="ja-JP" altLang="en-US" dirty="0" smtClean="0"/>
              <a:t>引っ張られる力は減ります。</a:t>
            </a:r>
          </a:p>
          <a:p>
            <a:pPr>
              <a:buNone/>
            </a:pPr>
            <a:r>
              <a:rPr kumimoji="1" lang="ja-JP" altLang="en-US" dirty="0" smtClean="0"/>
              <a:t>　　　　　　</a:t>
            </a:r>
            <a:r>
              <a:rPr kumimoji="1" lang="en-US" altLang="ja-JP" dirty="0" smtClean="0"/>
              <a:t>&lt;&lt;</a:t>
            </a:r>
            <a:r>
              <a:rPr kumimoji="1" lang="ja-JP" altLang="en-US" dirty="0" smtClean="0"/>
              <a:t>おんぶの良さ</a:t>
            </a:r>
            <a:r>
              <a:rPr kumimoji="1" lang="en-US" altLang="ja-JP" dirty="0" smtClean="0"/>
              <a:t>&gt;&gt;</a:t>
            </a:r>
            <a:endParaRPr kumimoji="1" lang="ja-JP" altLang="en-US" dirty="0"/>
          </a:p>
          <a:p>
            <a:pPr>
              <a:buNone/>
            </a:pP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2011/11/19</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8" name="スライド番号プレースホルダー 7"/>
          <p:cNvSpPr>
            <a:spLocks noGrp="1"/>
          </p:cNvSpPr>
          <p:nvPr>
            <p:ph type="sldNum" sz="quarter" idx="12"/>
          </p:nvPr>
        </p:nvSpPr>
        <p:spPr/>
        <p:txBody>
          <a:bodyPr/>
          <a:lstStyle/>
          <a:p>
            <a:fld id="{EDA77580-E1F9-41C5-8F0B-D7DC4B4D5A3A}" type="slidenum">
              <a:rPr kumimoji="1" lang="ja-JP" altLang="en-US" smtClean="0"/>
              <a:pPr/>
              <a:t>15</a:t>
            </a:fld>
            <a:endParaRPr kumimoji="1" lang="ja-JP" altLang="en-US"/>
          </a:p>
        </p:txBody>
      </p:sp>
      <p:pic>
        <p:nvPicPr>
          <p:cNvPr id="5" name="Picture 4"/>
          <p:cNvPicPr>
            <a:picLocks noChangeAspect="1" noChangeArrowheads="1"/>
          </p:cNvPicPr>
          <p:nvPr/>
        </p:nvPicPr>
        <p:blipFill>
          <a:blip r:embed="rId3" cstate="print"/>
          <a:srcRect/>
          <a:stretch>
            <a:fillRect/>
          </a:stretch>
        </p:blipFill>
        <p:spPr bwMode="auto">
          <a:xfrm>
            <a:off x="6554405" y="2780927"/>
            <a:ext cx="1368151" cy="3548409"/>
          </a:xfrm>
          <a:prstGeom prst="rect">
            <a:avLst/>
          </a:prstGeom>
          <a:noFill/>
          <a:ln w="9525">
            <a:noFill/>
            <a:miter lim="800000"/>
            <a:headEnd/>
            <a:tailEnd/>
          </a:ln>
        </p:spPr>
      </p:pic>
      <p:sp>
        <p:nvSpPr>
          <p:cNvPr id="7" name="正方形/長方形 6"/>
          <p:cNvSpPr/>
          <p:nvPr/>
        </p:nvSpPr>
        <p:spPr>
          <a:xfrm>
            <a:off x="7030731" y="4635345"/>
            <a:ext cx="415498" cy="369332"/>
          </a:xfrm>
          <a:prstGeom prst="rect">
            <a:avLst/>
          </a:prstGeom>
        </p:spPr>
        <p:txBody>
          <a:bodyPr wrap="none">
            <a:spAutoFit/>
          </a:bodyPr>
          <a:lstStyle/>
          <a:p>
            <a:r>
              <a:rPr lang="ja-JP" altLang="en-US" dirty="0">
                <a:solidFill>
                  <a:srgbClr val="FF0000"/>
                </a:solidFill>
              </a:rPr>
              <a:t>★</a:t>
            </a:r>
          </a:p>
        </p:txBody>
      </p:sp>
      <p:sp>
        <p:nvSpPr>
          <p:cNvPr id="10" name="下矢印 9"/>
          <p:cNvSpPr/>
          <p:nvPr/>
        </p:nvSpPr>
        <p:spPr>
          <a:xfrm flipH="1">
            <a:off x="7130468" y="3310467"/>
            <a:ext cx="216024" cy="144016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flipV="1">
            <a:off x="7346492" y="4702284"/>
            <a:ext cx="936104" cy="18973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3" name="左右矢印 12"/>
          <p:cNvSpPr/>
          <p:nvPr/>
        </p:nvSpPr>
        <p:spPr>
          <a:xfrm flipV="1">
            <a:off x="6112400" y="4655760"/>
            <a:ext cx="936104" cy="18973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2" name="左右矢印 11"/>
          <p:cNvSpPr/>
          <p:nvPr/>
        </p:nvSpPr>
        <p:spPr>
          <a:xfrm rot="18878495" flipV="1">
            <a:off x="6147541" y="5116995"/>
            <a:ext cx="936104" cy="242448"/>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4" name="左右矢印 13"/>
          <p:cNvSpPr/>
          <p:nvPr/>
        </p:nvSpPr>
        <p:spPr>
          <a:xfrm rot="3669571" flipV="1">
            <a:off x="7217467" y="5196809"/>
            <a:ext cx="864096" cy="21602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ja-JP" altLang="en-US" dirty="0" smtClean="0"/>
              <a:t>　腰痛対策①　子の位置を</a:t>
            </a:r>
            <a:r>
              <a:rPr kumimoji="1" lang="ja-JP" altLang="en-US" dirty="0" smtClean="0"/>
              <a:t>高くして</a:t>
            </a:r>
            <a:br>
              <a:rPr kumimoji="1" lang="ja-JP" altLang="en-US" dirty="0" smtClean="0"/>
            </a:br>
            <a:r>
              <a:rPr lang="ja-JP" altLang="en-US" dirty="0"/>
              <a:t>　</a:t>
            </a:r>
            <a:r>
              <a:rPr lang="ja-JP" altLang="en-US" dirty="0" smtClean="0"/>
              <a:t>　　　　　　　　　　　　　　　</a:t>
            </a:r>
            <a:r>
              <a:rPr kumimoji="1" lang="ja-JP" altLang="en-US" dirty="0" smtClean="0"/>
              <a:t>密着させる</a:t>
            </a:r>
            <a:endParaRPr kumimoji="1" lang="ja-JP" altLang="en-US" dirty="0"/>
          </a:p>
        </p:txBody>
      </p:sp>
      <p:pic>
        <p:nvPicPr>
          <p:cNvPr id="6" name="Picture 4"/>
          <p:cNvPicPr>
            <a:picLocks noGrp="1" noChangeAspect="1" noChangeArrowheads="1"/>
          </p:cNvPicPr>
          <p:nvPr>
            <p:ph idx="1"/>
          </p:nvPr>
        </p:nvPicPr>
        <p:blipFill>
          <a:blip r:embed="rId3" cstate="print"/>
          <a:srcRect/>
          <a:stretch>
            <a:fillRect/>
          </a:stretch>
        </p:blipFill>
        <p:spPr bwMode="auto">
          <a:xfrm>
            <a:off x="1423261" y="1732949"/>
            <a:ext cx="1316725" cy="3983426"/>
          </a:xfrm>
          <a:prstGeom prst="rect">
            <a:avLst/>
          </a:prstGeom>
          <a:noFill/>
          <a:ln w="9525">
            <a:noFill/>
            <a:miter lim="800000"/>
            <a:headEnd/>
            <a:tailEnd/>
          </a:ln>
        </p:spPr>
      </p:pic>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16</a:t>
            </a:fld>
            <a:endParaRPr kumimoji="1" lang="ja-JP" altLang="en-US"/>
          </a:p>
        </p:txBody>
      </p:sp>
      <p:sp>
        <p:nvSpPr>
          <p:cNvPr id="7" name="正方形/長方形 6"/>
          <p:cNvSpPr/>
          <p:nvPr/>
        </p:nvSpPr>
        <p:spPr>
          <a:xfrm>
            <a:off x="2255527" y="3677569"/>
            <a:ext cx="576064" cy="369332"/>
          </a:xfrm>
          <a:prstGeom prst="rect">
            <a:avLst/>
          </a:prstGeom>
        </p:spPr>
        <p:txBody>
          <a:bodyPr wrap="square">
            <a:spAutoFit/>
          </a:bodyPr>
          <a:lstStyle/>
          <a:p>
            <a:r>
              <a:rPr lang="ja-JP" altLang="en-US" dirty="0" smtClean="0">
                <a:solidFill>
                  <a:srgbClr val="FF0000"/>
                </a:solidFill>
              </a:rPr>
              <a:t>★</a:t>
            </a:r>
            <a:endParaRPr lang="ja-JP" altLang="en-US" dirty="0">
              <a:solidFill>
                <a:srgbClr val="FF0000"/>
              </a:solidFill>
            </a:endParaRPr>
          </a:p>
        </p:txBody>
      </p:sp>
      <p:sp>
        <p:nvSpPr>
          <p:cNvPr id="8" name="テキスト ボックス 7"/>
          <p:cNvSpPr txBox="1"/>
          <p:nvPr/>
        </p:nvSpPr>
        <p:spPr>
          <a:xfrm>
            <a:off x="467544" y="1556792"/>
            <a:ext cx="8496944" cy="2523768"/>
          </a:xfrm>
          <a:prstGeom prst="rect">
            <a:avLst/>
          </a:prstGeom>
          <a:noFill/>
        </p:spPr>
        <p:txBody>
          <a:bodyPr wrap="square" rtlCol="0">
            <a:spAutoFit/>
          </a:bodyPr>
          <a:lstStyle/>
          <a:p>
            <a:r>
              <a:rPr kumimoji="1" lang="ja-JP" altLang="en-US" sz="2800" dirty="0" smtClean="0"/>
              <a:t>　　　　　　　　　　　赤ちゃんの頭は体重</a:t>
            </a:r>
            <a:r>
              <a:rPr lang="ja-JP" altLang="en-US" sz="2800" dirty="0" smtClean="0"/>
              <a:t>の</a:t>
            </a:r>
            <a:r>
              <a:rPr lang="en-US" altLang="ja-JP" sz="2800" dirty="0" smtClean="0"/>
              <a:t>1/3</a:t>
            </a:r>
            <a:r>
              <a:rPr lang="ja-JP" altLang="en-US" sz="2800" dirty="0" smtClean="0"/>
              <a:t>です。</a:t>
            </a:r>
          </a:p>
          <a:p>
            <a:r>
              <a:rPr kumimoji="1" lang="ja-JP" altLang="en-US" sz="2800" dirty="0" smtClean="0"/>
              <a:t>　　　　　　　　　　　頭の位置が大人の重心から離れたり</a:t>
            </a:r>
          </a:p>
          <a:p>
            <a:r>
              <a:rPr lang="ja-JP" altLang="en-US" sz="2800" dirty="0"/>
              <a:t>　</a:t>
            </a:r>
            <a:r>
              <a:rPr lang="ja-JP" altLang="en-US" sz="2800" dirty="0" smtClean="0"/>
              <a:t>　　　　　　　　　　　　　　　　　子の頭の位置が下がると</a:t>
            </a:r>
            <a:endParaRPr kumimoji="1" lang="ja-JP" altLang="en-US" sz="2800" dirty="0" smtClean="0"/>
          </a:p>
          <a:p>
            <a:r>
              <a:rPr lang="ja-JP" altLang="en-US" sz="2800" dirty="0"/>
              <a:t>　</a:t>
            </a:r>
            <a:r>
              <a:rPr lang="ja-JP" altLang="en-US" sz="2800" dirty="0" smtClean="0"/>
              <a:t>　</a:t>
            </a:r>
            <a:r>
              <a:rPr lang="ja-JP" altLang="en-US" sz="2800" dirty="0" smtClean="0">
                <a:solidFill>
                  <a:srgbClr val="FF0000"/>
                </a:solidFill>
              </a:rPr>
              <a:t>　　　　　　　　↓</a:t>
            </a:r>
            <a:r>
              <a:rPr lang="ja-JP" altLang="en-US" sz="2800" dirty="0" smtClean="0"/>
              <a:t>の力が生じ腰に負担がかかります。</a:t>
            </a:r>
          </a:p>
          <a:p>
            <a:r>
              <a:rPr kumimoji="1" lang="ja-JP" altLang="en-US" sz="2800" dirty="0"/>
              <a:t>　</a:t>
            </a:r>
            <a:r>
              <a:rPr kumimoji="1" lang="ja-JP" altLang="en-US" sz="2800" dirty="0" smtClean="0"/>
              <a:t>　　　　　　　　　</a:t>
            </a:r>
            <a:endParaRPr kumimoji="1" lang="ja-JP" altLang="en-US" dirty="0" smtClean="0"/>
          </a:p>
          <a:p>
            <a:endParaRPr kumimoji="1" lang="ja-JP" altLang="en-US" dirty="0"/>
          </a:p>
        </p:txBody>
      </p:sp>
      <p:sp>
        <p:nvSpPr>
          <p:cNvPr id="10" name="下矢印 9"/>
          <p:cNvSpPr/>
          <p:nvPr/>
        </p:nvSpPr>
        <p:spPr>
          <a:xfrm flipH="1">
            <a:off x="1963190" y="2452109"/>
            <a:ext cx="216024" cy="151216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p:cNvPicPr>
            <a:picLocks noChangeAspect="1" noChangeArrowheads="1"/>
          </p:cNvPicPr>
          <p:nvPr/>
        </p:nvPicPr>
        <p:blipFill>
          <a:blip r:embed="rId3" cstate="print"/>
          <a:srcRect/>
          <a:stretch>
            <a:fillRect/>
          </a:stretch>
        </p:blipFill>
        <p:spPr bwMode="auto">
          <a:xfrm>
            <a:off x="3851920" y="3514262"/>
            <a:ext cx="1105276" cy="3343738"/>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rot="20456205">
            <a:off x="3522921" y="4416594"/>
            <a:ext cx="579384" cy="1209694"/>
          </a:xfrm>
          <a:prstGeom prst="rect">
            <a:avLst/>
          </a:prstGeom>
          <a:noFill/>
          <a:ln w="9525">
            <a:noFill/>
            <a:miter lim="800000"/>
            <a:headEnd/>
            <a:tailEnd/>
          </a:ln>
        </p:spPr>
      </p:pic>
      <p:sp>
        <p:nvSpPr>
          <p:cNvPr id="24" name="下矢印 23"/>
          <p:cNvSpPr/>
          <p:nvPr/>
        </p:nvSpPr>
        <p:spPr>
          <a:xfrm flipH="1">
            <a:off x="4283968" y="4005064"/>
            <a:ext cx="216024" cy="151216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rot="10800000" flipV="1">
            <a:off x="3635896" y="4005064"/>
            <a:ext cx="720080" cy="504056"/>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5400000">
            <a:off x="3041830" y="4671138"/>
            <a:ext cx="1944216" cy="756084"/>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4" idx="2"/>
          </p:cNvCxnSpPr>
          <p:nvPr/>
        </p:nvCxnSpPr>
        <p:spPr>
          <a:xfrm flipH="1">
            <a:off x="3635896" y="5517232"/>
            <a:ext cx="756084" cy="576064"/>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9" name="Picture 2" descr="C:\Users\reiko\Pictures\2010-11-09\photo_04[1].jpg"/>
          <p:cNvPicPr>
            <a:picLocks noChangeAspect="1" noChangeArrowheads="1"/>
          </p:cNvPicPr>
          <p:nvPr/>
        </p:nvPicPr>
        <p:blipFill>
          <a:blip r:embed="rId5" cstate="print"/>
          <a:srcRect/>
          <a:stretch>
            <a:fillRect/>
          </a:stretch>
        </p:blipFill>
        <p:spPr bwMode="auto">
          <a:xfrm>
            <a:off x="5796136" y="3717032"/>
            <a:ext cx="1872208" cy="2496277"/>
          </a:xfrm>
          <a:prstGeom prst="rect">
            <a:avLst/>
          </a:prstGeom>
          <a:noFill/>
        </p:spPr>
      </p:pic>
      <p:sp>
        <p:nvSpPr>
          <p:cNvPr id="50" name="下矢印 49"/>
          <p:cNvSpPr/>
          <p:nvPr/>
        </p:nvSpPr>
        <p:spPr>
          <a:xfrm flipH="1">
            <a:off x="6804248" y="4005064"/>
            <a:ext cx="216024" cy="144016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a:stCxn id="50" idx="0"/>
          </p:cNvCxnSpPr>
          <p:nvPr/>
        </p:nvCxnSpPr>
        <p:spPr>
          <a:xfrm flipH="1">
            <a:off x="6444208" y="4005064"/>
            <a:ext cx="468052" cy="576064"/>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0" idx="0"/>
          </p:cNvCxnSpPr>
          <p:nvPr/>
        </p:nvCxnSpPr>
        <p:spPr>
          <a:xfrm flipH="1">
            <a:off x="6444207" y="4005064"/>
            <a:ext cx="468053" cy="18002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6444208" y="5229200"/>
            <a:ext cx="432048" cy="792088"/>
          </a:xfrm>
          <a:prstGeom prst="straightConnector1">
            <a:avLst/>
          </a:prstGeom>
          <a:ln w="1016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6" cstate="print"/>
          <a:srcRect/>
          <a:stretch>
            <a:fillRect/>
          </a:stretch>
        </p:blipFill>
        <p:spPr bwMode="auto">
          <a:xfrm>
            <a:off x="1165300" y="2910633"/>
            <a:ext cx="635872" cy="1224136"/>
          </a:xfrm>
          <a:prstGeom prst="rect">
            <a:avLst/>
          </a:prstGeom>
          <a:noFill/>
          <a:ln w="9525">
            <a:noFill/>
            <a:miter lim="800000"/>
            <a:headEnd/>
            <a:tailEnd/>
          </a:ln>
        </p:spPr>
      </p:pic>
      <p:cxnSp>
        <p:nvCxnSpPr>
          <p:cNvPr id="84" name="直線矢印コネクタ 83"/>
          <p:cNvCxnSpPr/>
          <p:nvPr/>
        </p:nvCxnSpPr>
        <p:spPr>
          <a:xfrm flipH="1">
            <a:off x="1639154" y="2461217"/>
            <a:ext cx="324036" cy="1584497"/>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H="1">
            <a:off x="1639154" y="3789040"/>
            <a:ext cx="414260" cy="360039"/>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1483236" y="2553614"/>
            <a:ext cx="462166" cy="480505"/>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星 5 15"/>
          <p:cNvSpPr/>
          <p:nvPr/>
        </p:nvSpPr>
        <p:spPr>
          <a:xfrm>
            <a:off x="4716016" y="5229201"/>
            <a:ext cx="360040" cy="2880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星 5 31"/>
          <p:cNvSpPr/>
          <p:nvPr/>
        </p:nvSpPr>
        <p:spPr>
          <a:xfrm>
            <a:off x="7266670" y="5111387"/>
            <a:ext cx="360040" cy="2880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707905" y="2636912"/>
            <a:ext cx="1900254" cy="326278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403648" y="2636912"/>
            <a:ext cx="1844354" cy="3357215"/>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6023480" y="2731343"/>
            <a:ext cx="1809273" cy="3168352"/>
          </a:xfrm>
          <a:prstGeom prst="rect">
            <a:avLst/>
          </a:prstGeom>
          <a:noFill/>
          <a:ln w="9525">
            <a:noFill/>
            <a:miter lim="800000"/>
            <a:headEnd/>
            <a:tailEnd/>
          </a:ln>
        </p:spPr>
      </p:pic>
      <p:sp>
        <p:nvSpPr>
          <p:cNvPr id="5" name="タイトル 1"/>
          <p:cNvSpPr txBox="1">
            <a:spLocks/>
          </p:cNvSpPr>
          <p:nvPr/>
        </p:nvSpPr>
        <p:spPr>
          <a:xfrm>
            <a:off x="467544" y="6206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テキスト ボックス 5"/>
          <p:cNvSpPr txBox="1"/>
          <p:nvPr/>
        </p:nvSpPr>
        <p:spPr>
          <a:xfrm>
            <a:off x="755576" y="692696"/>
            <a:ext cx="7920880" cy="1754326"/>
          </a:xfrm>
          <a:prstGeom prst="rect">
            <a:avLst/>
          </a:prstGeom>
          <a:noFill/>
        </p:spPr>
        <p:txBody>
          <a:bodyPr wrap="square" rtlCol="0">
            <a:spAutoFit/>
          </a:bodyPr>
          <a:lstStyle/>
          <a:p>
            <a:r>
              <a:rPr kumimoji="1" lang="ja-JP" altLang="en-US" sz="3600" dirty="0" smtClean="0"/>
              <a:t>どのメーカー</a:t>
            </a:r>
            <a:r>
              <a:rPr lang="ja-JP" altLang="en-US" sz="3600" dirty="0" smtClean="0"/>
              <a:t>で</a:t>
            </a:r>
            <a:r>
              <a:rPr kumimoji="1" lang="ja-JP" altLang="en-US" sz="3600" dirty="0" smtClean="0"/>
              <a:t>も　</a:t>
            </a:r>
          </a:p>
          <a:p>
            <a:r>
              <a:rPr kumimoji="1" lang="ja-JP" altLang="en-US" sz="3600" dirty="0" smtClean="0"/>
              <a:t>子を高くして大人の体に密着</a:t>
            </a:r>
            <a:r>
              <a:rPr lang="ja-JP" altLang="en-US" sz="3600" dirty="0" smtClean="0"/>
              <a:t>させ</a:t>
            </a:r>
            <a:r>
              <a:rPr kumimoji="1" lang="ja-JP" altLang="en-US" sz="3600" dirty="0" smtClean="0"/>
              <a:t>ると</a:t>
            </a:r>
          </a:p>
          <a:p>
            <a:r>
              <a:rPr lang="ja-JP" altLang="en-US" sz="3600" dirty="0" smtClean="0"/>
              <a:t>重心がずれず　重さが分散される。</a:t>
            </a:r>
          </a:p>
        </p:txBody>
      </p:sp>
      <p:sp>
        <p:nvSpPr>
          <p:cNvPr id="2" name="日付プレースホルダー 1"/>
          <p:cNvSpPr>
            <a:spLocks noGrp="1"/>
          </p:cNvSpPr>
          <p:nvPr>
            <p:ph type="dt" sz="half" idx="10"/>
          </p:nvPr>
        </p:nvSpPr>
        <p:spPr/>
        <p:txBody>
          <a:bodyPr/>
          <a:lstStyle/>
          <a:p>
            <a:r>
              <a:rPr kumimoji="1" lang="en-US" altLang="ja-JP" smtClean="0"/>
              <a:t>2011/11/19</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7" name="スライド番号プレースホルダー 6"/>
          <p:cNvSpPr>
            <a:spLocks noGrp="1"/>
          </p:cNvSpPr>
          <p:nvPr>
            <p:ph type="sldNum" sz="quarter" idx="12"/>
          </p:nvPr>
        </p:nvSpPr>
        <p:spPr/>
        <p:txBody>
          <a:bodyPr/>
          <a:lstStyle/>
          <a:p>
            <a:fld id="{EDA77580-E1F9-41C5-8F0B-D7DC4B4D5A3A}"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99592" y="692696"/>
            <a:ext cx="7560840" cy="2800767"/>
          </a:xfrm>
          <a:prstGeom prst="rect">
            <a:avLst/>
          </a:prstGeom>
          <a:noFill/>
        </p:spPr>
        <p:txBody>
          <a:bodyPr wrap="square" rtlCol="0">
            <a:spAutoFit/>
          </a:bodyPr>
          <a:lstStyle/>
          <a:p>
            <a:r>
              <a:rPr kumimoji="1" lang="ja-JP" altLang="en-US" sz="4400" dirty="0" smtClean="0"/>
              <a:t>　　　　　　腰痛対策②　</a:t>
            </a:r>
          </a:p>
          <a:p>
            <a:endParaRPr lang="ja-JP" altLang="en-US" sz="4400" dirty="0"/>
          </a:p>
          <a:p>
            <a:r>
              <a:rPr kumimoji="1" lang="ja-JP" altLang="en-US" sz="4400" dirty="0" smtClean="0"/>
              <a:t>　</a:t>
            </a:r>
            <a:r>
              <a:rPr lang="ja-JP" altLang="en-US" sz="4400" dirty="0" smtClean="0"/>
              <a:t>　　　　　　　</a:t>
            </a:r>
            <a:r>
              <a:rPr kumimoji="1" lang="ja-JP" altLang="en-US" sz="4400" dirty="0" smtClean="0"/>
              <a:t>腰ベルト付を選ぶ</a:t>
            </a:r>
          </a:p>
          <a:p>
            <a:r>
              <a:rPr lang="ja-JP" altLang="en-US" sz="4400" dirty="0"/>
              <a:t>　</a:t>
            </a:r>
            <a:r>
              <a:rPr lang="ja-JP" altLang="en-US" sz="4400" dirty="0" smtClean="0"/>
              <a:t>　　　　　　　おんぶを選ぶ</a:t>
            </a:r>
            <a:r>
              <a:rPr kumimoji="1" lang="ja-JP" altLang="en-US" sz="4400" dirty="0" smtClean="0"/>
              <a:t>　　</a:t>
            </a:r>
            <a:endParaRPr kumimoji="1" lang="ja-JP" altLang="en-US" sz="4400" dirty="0"/>
          </a:p>
        </p:txBody>
      </p:sp>
      <p:pic>
        <p:nvPicPr>
          <p:cNvPr id="8" name="Picture 2"/>
          <p:cNvPicPr>
            <a:picLocks noChangeAspect="1" noChangeArrowheads="1"/>
          </p:cNvPicPr>
          <p:nvPr/>
        </p:nvPicPr>
        <p:blipFill>
          <a:blip r:embed="rId3" cstate="print"/>
          <a:srcRect/>
          <a:stretch>
            <a:fillRect/>
          </a:stretch>
        </p:blipFill>
        <p:spPr bwMode="auto">
          <a:xfrm>
            <a:off x="1184965" y="1268760"/>
            <a:ext cx="1646237" cy="2679700"/>
          </a:xfrm>
          <a:prstGeom prst="rect">
            <a:avLst/>
          </a:prstGeom>
          <a:noFill/>
          <a:ln w="9525">
            <a:noFill/>
            <a:miter lim="800000"/>
            <a:headEnd/>
            <a:tailEnd/>
          </a:ln>
        </p:spPr>
      </p:pic>
      <p:sp>
        <p:nvSpPr>
          <p:cNvPr id="10" name="テキスト ボックス 9"/>
          <p:cNvSpPr txBox="1"/>
          <p:nvPr/>
        </p:nvSpPr>
        <p:spPr>
          <a:xfrm>
            <a:off x="798067" y="4149080"/>
            <a:ext cx="7632848" cy="1569660"/>
          </a:xfrm>
          <a:prstGeom prst="rect">
            <a:avLst/>
          </a:prstGeom>
          <a:noFill/>
        </p:spPr>
        <p:txBody>
          <a:bodyPr wrap="square" rtlCol="0">
            <a:spAutoFit/>
          </a:bodyPr>
          <a:lstStyle/>
          <a:p>
            <a:pPr algn="ctr"/>
            <a:r>
              <a:rPr lang="ja-JP" altLang="en-US" sz="3200" dirty="0" smtClean="0"/>
              <a:t>骨盤の上部に　子を乗せると</a:t>
            </a:r>
          </a:p>
          <a:p>
            <a:pPr algn="ctr"/>
            <a:r>
              <a:rPr lang="ja-JP" altLang="en-US" sz="3200" dirty="0" smtClean="0"/>
              <a:t>子の体重を　骨盤全体で支持できる。</a:t>
            </a:r>
          </a:p>
          <a:p>
            <a:pPr algn="ctr"/>
            <a:r>
              <a:rPr kumimoji="1" lang="en-US" altLang="ja-JP" sz="3200" dirty="0" smtClean="0"/>
              <a:t>(</a:t>
            </a:r>
            <a:r>
              <a:rPr kumimoji="1" lang="ja-JP" altLang="en-US" sz="3200" dirty="0" smtClean="0"/>
              <a:t>ウエストポーチに乗せているイメージ</a:t>
            </a:r>
            <a:r>
              <a:rPr kumimoji="1" lang="en-US" altLang="ja-JP" sz="3200" dirty="0" smtClean="0"/>
              <a:t>)</a:t>
            </a:r>
            <a:endParaRPr kumimoji="1" lang="ja-JP" altLang="en-US" sz="3200" dirty="0"/>
          </a:p>
        </p:txBody>
      </p:sp>
      <p:sp>
        <p:nvSpPr>
          <p:cNvPr id="5" name="角丸四角形 4"/>
          <p:cNvSpPr/>
          <p:nvPr/>
        </p:nvSpPr>
        <p:spPr>
          <a:xfrm>
            <a:off x="2267744" y="2780928"/>
            <a:ext cx="216024" cy="28803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547664" y="2780928"/>
            <a:ext cx="216024" cy="28803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日付プレースホルダー 1"/>
          <p:cNvSpPr>
            <a:spLocks noGrp="1"/>
          </p:cNvSpPr>
          <p:nvPr>
            <p:ph type="dt" sz="half" idx="10"/>
          </p:nvPr>
        </p:nvSpPr>
        <p:spPr/>
        <p:txBody>
          <a:bodyPr/>
          <a:lstStyle/>
          <a:p>
            <a:r>
              <a:rPr kumimoji="1" lang="en-US" altLang="ja-JP" smtClean="0"/>
              <a:t>2011/11/19</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4" name="スライド番号プレースホルダー 3"/>
          <p:cNvSpPr>
            <a:spLocks noGrp="1"/>
          </p:cNvSpPr>
          <p:nvPr>
            <p:ph type="sldNum" sz="quarter" idx="12"/>
          </p:nvPr>
        </p:nvSpPr>
        <p:spPr/>
        <p:txBody>
          <a:bodyPr/>
          <a:lstStyle/>
          <a:p>
            <a:fld id="{EDA77580-E1F9-41C5-8F0B-D7DC4B4D5A3A}"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　　　　　</a:t>
            </a:r>
            <a:r>
              <a:rPr kumimoji="1" lang="ja-JP" altLang="en-US" dirty="0" smtClean="0"/>
              <a:t>ただし・・・</a:t>
            </a:r>
            <a:endParaRPr kumimoji="1" lang="ja-JP" alt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043608" y="1340768"/>
            <a:ext cx="1646906" cy="2680799"/>
          </a:xfrm>
          <a:prstGeom prst="rect">
            <a:avLst/>
          </a:prstGeom>
          <a:noFill/>
          <a:ln w="9525">
            <a:noFill/>
            <a:miter lim="800000"/>
            <a:headEnd/>
            <a:tailEnd/>
          </a:ln>
        </p:spPr>
      </p:pic>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7" name="スライド番号プレースホルダー 6"/>
          <p:cNvSpPr>
            <a:spLocks noGrp="1"/>
          </p:cNvSpPr>
          <p:nvPr>
            <p:ph type="sldNum" sz="quarter" idx="12"/>
          </p:nvPr>
        </p:nvSpPr>
        <p:spPr/>
        <p:txBody>
          <a:bodyPr/>
          <a:lstStyle/>
          <a:p>
            <a:fld id="{EDA77580-E1F9-41C5-8F0B-D7DC4B4D5A3A}" type="slidenum">
              <a:rPr kumimoji="1" lang="ja-JP" altLang="en-US" smtClean="0"/>
              <a:pPr/>
              <a:t>19</a:t>
            </a:fld>
            <a:endParaRPr kumimoji="1" lang="ja-JP" altLang="en-US"/>
          </a:p>
        </p:txBody>
      </p:sp>
      <p:sp>
        <p:nvSpPr>
          <p:cNvPr id="5" name="テキスト ボックス 4"/>
          <p:cNvSpPr txBox="1"/>
          <p:nvPr/>
        </p:nvSpPr>
        <p:spPr>
          <a:xfrm>
            <a:off x="3995936" y="1656576"/>
            <a:ext cx="4752528" cy="4524315"/>
          </a:xfrm>
          <a:prstGeom prst="rect">
            <a:avLst/>
          </a:prstGeom>
          <a:noFill/>
        </p:spPr>
        <p:txBody>
          <a:bodyPr wrap="square" rtlCol="0">
            <a:spAutoFit/>
          </a:bodyPr>
          <a:lstStyle/>
          <a:p>
            <a:pPr algn="ctr"/>
            <a:r>
              <a:rPr lang="ja-JP" altLang="en-US" sz="4800" dirty="0"/>
              <a:t>こども</a:t>
            </a:r>
            <a:r>
              <a:rPr lang="ja-JP" altLang="en-US" sz="4800" dirty="0" smtClean="0"/>
              <a:t>の高さは</a:t>
            </a:r>
          </a:p>
          <a:p>
            <a:pPr algn="ctr"/>
            <a:r>
              <a:rPr lang="ja-JP" altLang="en-US" sz="4800" dirty="0" smtClean="0"/>
              <a:t>おでこに</a:t>
            </a:r>
          </a:p>
          <a:p>
            <a:pPr algn="ctr"/>
            <a:r>
              <a:rPr lang="ja-JP" altLang="en-US" sz="4800" dirty="0" smtClean="0"/>
              <a:t>キスできる位置</a:t>
            </a:r>
          </a:p>
          <a:p>
            <a:pPr algn="ctr"/>
            <a:endParaRPr kumimoji="1" lang="ja-JP" altLang="en-US" sz="2800" dirty="0"/>
          </a:p>
          <a:p>
            <a:pPr algn="ctr"/>
            <a:endParaRPr kumimoji="1" lang="ja-JP" altLang="en-US" sz="2800" dirty="0" smtClean="0"/>
          </a:p>
          <a:p>
            <a:pPr algn="ctr"/>
            <a:r>
              <a:rPr kumimoji="1" lang="ja-JP" altLang="en-US" sz="4400" dirty="0" smtClean="0"/>
              <a:t>腰パッドは</a:t>
            </a:r>
          </a:p>
          <a:p>
            <a:pPr algn="ctr"/>
            <a:r>
              <a:rPr kumimoji="1" lang="ja-JP" altLang="en-US" sz="4400" dirty="0" smtClean="0"/>
              <a:t>下腹部に密着</a:t>
            </a:r>
            <a:r>
              <a:rPr kumimoji="1" lang="en-US" altLang="ja-JP" sz="4400" dirty="0" smtClean="0"/>
              <a:t>!</a:t>
            </a:r>
            <a:endParaRPr kumimoji="1" lang="ja-JP" altLang="en-US" sz="4400" dirty="0"/>
          </a:p>
        </p:txBody>
      </p:sp>
      <p:pic>
        <p:nvPicPr>
          <p:cNvPr id="12290" name="Picture 2"/>
          <p:cNvPicPr>
            <a:picLocks noChangeAspect="1" noChangeArrowheads="1"/>
          </p:cNvPicPr>
          <p:nvPr/>
        </p:nvPicPr>
        <p:blipFill>
          <a:blip r:embed="rId4" cstate="print"/>
          <a:srcRect/>
          <a:stretch>
            <a:fillRect/>
          </a:stretch>
        </p:blipFill>
        <p:spPr bwMode="auto">
          <a:xfrm>
            <a:off x="467544" y="1124745"/>
            <a:ext cx="3528392" cy="4968552"/>
          </a:xfrm>
          <a:prstGeom prst="rect">
            <a:avLst/>
          </a:prstGeom>
          <a:noFill/>
          <a:ln w="9525">
            <a:noFill/>
            <a:miter lim="800000"/>
            <a:headEnd/>
            <a:tailEnd/>
          </a:ln>
        </p:spPr>
      </p:pic>
      <p:cxnSp>
        <p:nvCxnSpPr>
          <p:cNvPr id="9" name="直線矢印コネクタ 8"/>
          <p:cNvCxnSpPr/>
          <p:nvPr/>
        </p:nvCxnSpPr>
        <p:spPr>
          <a:xfrm flipH="1" flipV="1">
            <a:off x="2718008" y="5229200"/>
            <a:ext cx="1853992" cy="43204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75856" y="2834819"/>
            <a:ext cx="2232248" cy="2448272"/>
          </a:xfrm>
          <a:prstGeom prst="rect">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275856" y="2348880"/>
            <a:ext cx="360040" cy="50405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076056" y="2204864"/>
            <a:ext cx="360040" cy="648072"/>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339752" y="5301208"/>
            <a:ext cx="4176464" cy="50405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71600" y="5373216"/>
            <a:ext cx="1368152" cy="2160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516216" y="5445224"/>
            <a:ext cx="1368152" cy="2160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アーチ 7"/>
          <p:cNvSpPr/>
          <p:nvPr/>
        </p:nvSpPr>
        <p:spPr>
          <a:xfrm rot="16200000">
            <a:off x="1789197" y="2539395"/>
            <a:ext cx="2713014" cy="1179856"/>
          </a:xfrm>
          <a:prstGeom prst="blockArc">
            <a:avLst>
              <a:gd name="adj1" fmla="val 10040234"/>
              <a:gd name="adj2" fmla="val 1681303"/>
              <a:gd name="adj3" fmla="val 24196"/>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アーチ 8"/>
          <p:cNvSpPr/>
          <p:nvPr/>
        </p:nvSpPr>
        <p:spPr>
          <a:xfrm rot="5036639">
            <a:off x="4321696" y="2472512"/>
            <a:ext cx="2639600" cy="1179856"/>
          </a:xfrm>
          <a:prstGeom prst="blockArc">
            <a:avLst>
              <a:gd name="adj1" fmla="val 9650139"/>
              <a:gd name="adj2" fmla="val 1681303"/>
              <a:gd name="adj3" fmla="val 24196"/>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フローチャート : せん孔テープ 11"/>
          <p:cNvSpPr/>
          <p:nvPr/>
        </p:nvSpPr>
        <p:spPr>
          <a:xfrm rot="16200000">
            <a:off x="3728044" y="1680668"/>
            <a:ext cx="1172721" cy="1213001"/>
          </a:xfrm>
          <a:prstGeom prst="flowChartPunchedTape">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771800" y="3933056"/>
            <a:ext cx="288032" cy="50405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724128" y="3933056"/>
            <a:ext cx="288032" cy="50405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771800" y="4437112"/>
            <a:ext cx="216024" cy="576064"/>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796136" y="4437112"/>
            <a:ext cx="216024" cy="576064"/>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71600" y="404664"/>
            <a:ext cx="7344816" cy="769441"/>
          </a:xfrm>
          <a:prstGeom prst="rect">
            <a:avLst/>
          </a:prstGeom>
          <a:noFill/>
        </p:spPr>
        <p:txBody>
          <a:bodyPr wrap="square" rtlCol="0">
            <a:spAutoFit/>
          </a:bodyPr>
          <a:lstStyle/>
          <a:p>
            <a:r>
              <a:rPr lang="ja-JP" altLang="en-US" sz="4400" dirty="0" smtClean="0"/>
              <a:t>この講座での各部分の呼び方</a:t>
            </a:r>
            <a:endParaRPr kumimoji="1" lang="ja-JP" altLang="en-US" sz="4400" dirty="0"/>
          </a:p>
        </p:txBody>
      </p:sp>
      <p:sp>
        <p:nvSpPr>
          <p:cNvPr id="18" name="テキスト ボックス 17"/>
          <p:cNvSpPr txBox="1"/>
          <p:nvPr/>
        </p:nvSpPr>
        <p:spPr>
          <a:xfrm>
            <a:off x="3197542" y="5301498"/>
            <a:ext cx="3240360" cy="523220"/>
          </a:xfrm>
          <a:prstGeom prst="rect">
            <a:avLst/>
          </a:prstGeom>
          <a:noFill/>
        </p:spPr>
        <p:txBody>
          <a:bodyPr wrap="square" rtlCol="0">
            <a:spAutoFit/>
          </a:bodyPr>
          <a:lstStyle/>
          <a:p>
            <a:r>
              <a:rPr kumimoji="1" lang="ja-JP" altLang="en-US" sz="2800" dirty="0" smtClean="0">
                <a:solidFill>
                  <a:schemeClr val="bg1"/>
                </a:solidFill>
              </a:rPr>
              <a:t>ウエストパッド</a:t>
            </a:r>
            <a:endParaRPr kumimoji="1" lang="ja-JP" altLang="en-US" sz="2800" dirty="0">
              <a:solidFill>
                <a:schemeClr val="bg1"/>
              </a:solidFill>
            </a:endParaRPr>
          </a:p>
        </p:txBody>
      </p:sp>
      <p:sp>
        <p:nvSpPr>
          <p:cNvPr id="19" name="テキスト ボックス 18"/>
          <p:cNvSpPr txBox="1"/>
          <p:nvPr/>
        </p:nvSpPr>
        <p:spPr>
          <a:xfrm>
            <a:off x="6419288" y="4751566"/>
            <a:ext cx="2724712" cy="523220"/>
          </a:xfrm>
          <a:prstGeom prst="rect">
            <a:avLst/>
          </a:prstGeom>
          <a:noFill/>
        </p:spPr>
        <p:txBody>
          <a:bodyPr wrap="square" rtlCol="0">
            <a:spAutoFit/>
          </a:bodyPr>
          <a:lstStyle/>
          <a:p>
            <a:r>
              <a:rPr kumimoji="1" lang="ja-JP" altLang="en-US" sz="2800" dirty="0" smtClean="0"/>
              <a:t>↓ウエストベルト</a:t>
            </a:r>
            <a:endParaRPr kumimoji="1" lang="ja-JP" altLang="en-US" sz="2800" dirty="0"/>
          </a:p>
        </p:txBody>
      </p:sp>
      <p:sp>
        <p:nvSpPr>
          <p:cNvPr id="20" name="角丸四角形 19"/>
          <p:cNvSpPr/>
          <p:nvPr/>
        </p:nvSpPr>
        <p:spPr>
          <a:xfrm>
            <a:off x="7861947" y="5301208"/>
            <a:ext cx="504056" cy="432048"/>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331152" y="5873784"/>
            <a:ext cx="3024336" cy="523220"/>
          </a:xfrm>
          <a:prstGeom prst="rect">
            <a:avLst/>
          </a:prstGeom>
          <a:noFill/>
        </p:spPr>
        <p:txBody>
          <a:bodyPr wrap="square" rtlCol="0">
            <a:spAutoFit/>
          </a:bodyPr>
          <a:lstStyle/>
          <a:p>
            <a:r>
              <a:rPr lang="ja-JP" altLang="en-US" sz="2800" dirty="0"/>
              <a:t>ウエスト</a:t>
            </a:r>
            <a:r>
              <a:rPr kumimoji="1" lang="ja-JP" altLang="en-US" sz="2800" dirty="0" smtClean="0"/>
              <a:t>バックル</a:t>
            </a:r>
            <a:r>
              <a:rPr lang="ja-JP" altLang="en-US" sz="2800" dirty="0"/>
              <a:t>↑</a:t>
            </a:r>
            <a:endParaRPr kumimoji="1" lang="ja-JP" altLang="en-US" sz="2800" dirty="0"/>
          </a:p>
        </p:txBody>
      </p:sp>
      <p:sp>
        <p:nvSpPr>
          <p:cNvPr id="22" name="角丸四角形 21"/>
          <p:cNvSpPr/>
          <p:nvPr/>
        </p:nvSpPr>
        <p:spPr>
          <a:xfrm>
            <a:off x="1331640" y="5301208"/>
            <a:ext cx="288032" cy="36004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912793" y="3176624"/>
            <a:ext cx="803223" cy="1938992"/>
          </a:xfrm>
          <a:prstGeom prst="rect">
            <a:avLst/>
          </a:prstGeom>
          <a:noFill/>
        </p:spPr>
        <p:txBody>
          <a:bodyPr wrap="square" rtlCol="0">
            <a:spAutoFit/>
          </a:bodyPr>
          <a:lstStyle/>
          <a:p>
            <a:r>
              <a:rPr lang="ja-JP" altLang="en-US" sz="4000" b="1" dirty="0">
                <a:solidFill>
                  <a:schemeClr val="bg1"/>
                </a:solidFill>
              </a:rPr>
              <a:t>パネル</a:t>
            </a:r>
            <a:endParaRPr kumimoji="1" lang="ja-JP" altLang="en-US" sz="4000" b="1" dirty="0">
              <a:solidFill>
                <a:schemeClr val="bg1"/>
              </a:solidFill>
            </a:endParaRPr>
          </a:p>
        </p:txBody>
      </p:sp>
      <p:sp>
        <p:nvSpPr>
          <p:cNvPr id="25" name="テキスト ボックス 24"/>
          <p:cNvSpPr txBox="1"/>
          <p:nvPr/>
        </p:nvSpPr>
        <p:spPr>
          <a:xfrm>
            <a:off x="6084168" y="2004899"/>
            <a:ext cx="1800200" cy="523220"/>
          </a:xfrm>
          <a:prstGeom prst="rect">
            <a:avLst/>
          </a:prstGeom>
          <a:noFill/>
        </p:spPr>
        <p:txBody>
          <a:bodyPr wrap="square" rtlCol="0">
            <a:spAutoFit/>
          </a:bodyPr>
          <a:lstStyle/>
          <a:p>
            <a:r>
              <a:rPr kumimoji="1" lang="ja-JP" altLang="en-US" sz="2800" dirty="0" smtClean="0"/>
              <a:t>←肩パッド</a:t>
            </a:r>
            <a:endParaRPr kumimoji="1" lang="ja-JP" altLang="en-US" sz="2800" dirty="0"/>
          </a:p>
        </p:txBody>
      </p:sp>
      <p:sp>
        <p:nvSpPr>
          <p:cNvPr id="26" name="テキスト ボックス 25"/>
          <p:cNvSpPr txBox="1"/>
          <p:nvPr/>
        </p:nvSpPr>
        <p:spPr>
          <a:xfrm>
            <a:off x="755576" y="4437112"/>
            <a:ext cx="1944216" cy="523220"/>
          </a:xfrm>
          <a:prstGeom prst="rect">
            <a:avLst/>
          </a:prstGeom>
          <a:noFill/>
        </p:spPr>
        <p:txBody>
          <a:bodyPr wrap="square" rtlCol="0">
            <a:spAutoFit/>
          </a:bodyPr>
          <a:lstStyle/>
          <a:p>
            <a:r>
              <a:rPr lang="ja-JP" altLang="en-US" sz="2800" dirty="0"/>
              <a:t>脇</a:t>
            </a:r>
            <a:r>
              <a:rPr kumimoji="1" lang="ja-JP" altLang="en-US" sz="2800" dirty="0" smtClean="0"/>
              <a:t>ベルト→</a:t>
            </a:r>
            <a:endParaRPr kumimoji="1" lang="ja-JP" altLang="en-US" sz="2800" dirty="0"/>
          </a:p>
        </p:txBody>
      </p:sp>
      <p:cxnSp>
        <p:nvCxnSpPr>
          <p:cNvPr id="28" name="直線矢印コネクタ 27"/>
          <p:cNvCxnSpPr/>
          <p:nvPr/>
        </p:nvCxnSpPr>
        <p:spPr>
          <a:xfrm flipV="1">
            <a:off x="1835696" y="2060848"/>
            <a:ext cx="2448272" cy="14401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755576" y="2204864"/>
            <a:ext cx="2016224" cy="584775"/>
          </a:xfrm>
          <a:prstGeom prst="rect">
            <a:avLst/>
          </a:prstGeom>
          <a:noFill/>
        </p:spPr>
        <p:txBody>
          <a:bodyPr wrap="square" rtlCol="0">
            <a:spAutoFit/>
          </a:bodyPr>
          <a:lstStyle/>
          <a:p>
            <a:r>
              <a:rPr kumimoji="1" lang="ja-JP" altLang="en-US" sz="3200" dirty="0" smtClean="0"/>
              <a:t>フード</a:t>
            </a:r>
            <a:endParaRPr kumimoji="1" lang="ja-JP" altLang="en-US" sz="3200" dirty="0"/>
          </a:p>
        </p:txBody>
      </p:sp>
      <p:sp>
        <p:nvSpPr>
          <p:cNvPr id="30" name="正方形/長方形 29"/>
          <p:cNvSpPr/>
          <p:nvPr/>
        </p:nvSpPr>
        <p:spPr>
          <a:xfrm>
            <a:off x="2665107" y="2802429"/>
            <a:ext cx="504056" cy="2160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400092" y="2573615"/>
            <a:ext cx="504056" cy="2160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a:endCxn id="30" idx="2"/>
          </p:cNvCxnSpPr>
          <p:nvPr/>
        </p:nvCxnSpPr>
        <p:spPr>
          <a:xfrm flipV="1">
            <a:off x="1801011" y="3018453"/>
            <a:ext cx="1116124"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79512" y="3409836"/>
            <a:ext cx="2448272" cy="523220"/>
          </a:xfrm>
          <a:prstGeom prst="rect">
            <a:avLst/>
          </a:prstGeom>
          <a:noFill/>
        </p:spPr>
        <p:txBody>
          <a:bodyPr wrap="square" rtlCol="0">
            <a:spAutoFit/>
          </a:bodyPr>
          <a:lstStyle/>
          <a:p>
            <a:r>
              <a:rPr kumimoji="1" lang="ja-JP" altLang="en-US" sz="2800" dirty="0" smtClean="0"/>
              <a:t>ブリッジベルト</a:t>
            </a:r>
            <a:endParaRPr kumimoji="1" lang="ja-JP" altLang="en-US" sz="2800" dirty="0"/>
          </a:p>
        </p:txBody>
      </p:sp>
      <p:sp>
        <p:nvSpPr>
          <p:cNvPr id="10" name="日付プレースホルダー 9"/>
          <p:cNvSpPr>
            <a:spLocks noGrp="1"/>
          </p:cNvSpPr>
          <p:nvPr>
            <p:ph type="dt" sz="half" idx="10"/>
          </p:nvPr>
        </p:nvSpPr>
        <p:spPr/>
        <p:txBody>
          <a:bodyPr/>
          <a:lstStyle/>
          <a:p>
            <a:r>
              <a:rPr kumimoji="1" lang="en-US" altLang="ja-JP" smtClean="0"/>
              <a:t>2011/11/19</a:t>
            </a:r>
            <a:endParaRPr kumimoji="1" lang="ja-JP" altLang="en-US"/>
          </a:p>
        </p:txBody>
      </p:sp>
      <p:sp>
        <p:nvSpPr>
          <p:cNvPr id="11" name="フッター プレースホルダー 10"/>
          <p:cNvSpPr>
            <a:spLocks noGrp="1"/>
          </p:cNvSpPr>
          <p:nvPr>
            <p:ph type="ftr" sz="quarter" idx="11"/>
          </p:nvPr>
        </p:nvSpPr>
        <p:spPr>
          <a:xfrm>
            <a:off x="2587960" y="6397004"/>
            <a:ext cx="4400128" cy="365125"/>
          </a:xfrm>
        </p:spPr>
        <p:txBody>
          <a:bodyPr/>
          <a:lstStyle/>
          <a:p>
            <a:r>
              <a:rPr kumimoji="1" lang="ja-JP" altLang="en-US" dirty="0" smtClean="0"/>
              <a:t>赤ちゃんとの暮らし研究会代表　抱っこ</a:t>
            </a:r>
            <a:r>
              <a:rPr kumimoji="1" lang="ja-JP" altLang="en-US" dirty="0" err="1" smtClean="0"/>
              <a:t>ひも</a:t>
            </a:r>
            <a:r>
              <a:rPr kumimoji="1" lang="ja-JP" altLang="en-US" dirty="0" smtClean="0"/>
              <a:t>研究家　渡邉玲子</a:t>
            </a:r>
            <a:endParaRPr kumimoji="1" lang="ja-JP" altLang="en-US" dirty="0"/>
          </a:p>
        </p:txBody>
      </p:sp>
      <p:sp>
        <p:nvSpPr>
          <p:cNvPr id="27" name="スライド番号プレースホルダー 26"/>
          <p:cNvSpPr>
            <a:spLocks noGrp="1"/>
          </p:cNvSpPr>
          <p:nvPr>
            <p:ph type="sldNum" sz="quarter" idx="12"/>
          </p:nvPr>
        </p:nvSpPr>
        <p:spPr/>
        <p:txBody>
          <a:bodyPr/>
          <a:lstStyle/>
          <a:p>
            <a:fld id="{EDA77580-E1F9-41C5-8F0B-D7DC4B4D5A3A}"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340768"/>
            <a:ext cx="8229600" cy="1143000"/>
          </a:xfrm>
        </p:spPr>
        <p:txBody>
          <a:bodyPr>
            <a:normAutofit fontScale="90000"/>
          </a:bodyPr>
          <a:lstStyle/>
          <a:p>
            <a:r>
              <a:rPr kumimoji="1" lang="ja-JP" altLang="en-US" dirty="0" smtClean="0"/>
              <a:t>腰ベルトを　</a:t>
            </a:r>
            <a:br>
              <a:rPr kumimoji="1" lang="ja-JP" altLang="en-US" dirty="0" smtClean="0"/>
            </a:br>
            <a:r>
              <a:rPr kumimoji="1" lang="ja-JP" altLang="en-US" dirty="0" smtClean="0"/>
              <a:t>親の下腹部に密着させないと</a:t>
            </a:r>
            <a:br>
              <a:rPr kumimoji="1" lang="ja-JP" altLang="en-US" dirty="0" smtClean="0"/>
            </a:br>
            <a:r>
              <a:rPr lang="ja-JP" altLang="en-US" dirty="0"/>
              <a:t/>
            </a:r>
            <a:br>
              <a:rPr lang="ja-JP" altLang="en-US" dirty="0"/>
            </a:br>
            <a:endParaRPr kumimoji="1" lang="ja-JP" alt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2267744" y="2204864"/>
            <a:ext cx="1800200" cy="2400266"/>
          </a:xfrm>
          <a:prstGeom prst="rect">
            <a:avLst/>
          </a:prstGeom>
          <a:noFill/>
          <a:ln w="9525">
            <a:noFill/>
            <a:miter lim="800000"/>
            <a:headEnd/>
            <a:tailEnd/>
          </a:ln>
        </p:spPr>
      </p:pic>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20</a:t>
            </a:fld>
            <a:endParaRPr kumimoji="1" lang="ja-JP" altLang="en-US"/>
          </a:p>
        </p:txBody>
      </p:sp>
      <p:pic>
        <p:nvPicPr>
          <p:cNvPr id="11267" name="Picture 3"/>
          <p:cNvPicPr>
            <a:picLocks noChangeAspect="1" noChangeArrowheads="1"/>
          </p:cNvPicPr>
          <p:nvPr/>
        </p:nvPicPr>
        <p:blipFill>
          <a:blip r:embed="rId4" cstate="print"/>
          <a:srcRect/>
          <a:stretch>
            <a:fillRect/>
          </a:stretch>
        </p:blipFill>
        <p:spPr bwMode="auto">
          <a:xfrm>
            <a:off x="4716016" y="2132856"/>
            <a:ext cx="1944216" cy="2592288"/>
          </a:xfrm>
          <a:prstGeom prst="rect">
            <a:avLst/>
          </a:prstGeom>
          <a:noFill/>
          <a:ln w="9525">
            <a:noFill/>
            <a:miter lim="800000"/>
            <a:headEnd/>
            <a:tailEnd/>
          </a:ln>
        </p:spPr>
      </p:pic>
      <p:sp>
        <p:nvSpPr>
          <p:cNvPr id="6" name="テキスト ボックス 5"/>
          <p:cNvSpPr txBox="1"/>
          <p:nvPr/>
        </p:nvSpPr>
        <p:spPr>
          <a:xfrm>
            <a:off x="755576" y="4509120"/>
            <a:ext cx="7596336" cy="2062103"/>
          </a:xfrm>
          <a:prstGeom prst="rect">
            <a:avLst/>
          </a:prstGeom>
          <a:noFill/>
        </p:spPr>
        <p:txBody>
          <a:bodyPr wrap="square" rtlCol="0">
            <a:spAutoFit/>
          </a:bodyPr>
          <a:lstStyle/>
          <a:p>
            <a:endParaRPr lang="ja-JP" altLang="en-US" sz="3200" dirty="0" smtClean="0"/>
          </a:p>
          <a:p>
            <a:r>
              <a:rPr lang="ja-JP" altLang="en-US" sz="3200" dirty="0" smtClean="0"/>
              <a:t>腰椎を斜め前に引く力が働き、腰に負担。</a:t>
            </a:r>
            <a:endParaRPr kumimoji="1" lang="ja-JP" altLang="en-US" sz="3200" dirty="0" smtClean="0"/>
          </a:p>
          <a:p>
            <a:endParaRPr lang="ja-JP" altLang="en-US" sz="3200" dirty="0"/>
          </a:p>
          <a:p>
            <a:endParaRPr kumimoji="1" lang="ja-JP" altLang="en-US" sz="3200" dirty="0"/>
          </a:p>
        </p:txBody>
      </p:sp>
      <p:cxnSp>
        <p:nvCxnSpPr>
          <p:cNvPr id="8" name="直線矢印コネクタ 7"/>
          <p:cNvCxnSpPr/>
          <p:nvPr/>
        </p:nvCxnSpPr>
        <p:spPr>
          <a:xfrm rot="10800000" flipV="1">
            <a:off x="2843808" y="3717032"/>
            <a:ext cx="720080" cy="57606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乗算記号 9"/>
          <p:cNvSpPr/>
          <p:nvPr/>
        </p:nvSpPr>
        <p:spPr>
          <a:xfrm>
            <a:off x="2411760" y="2420888"/>
            <a:ext cx="648072" cy="43204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860032" y="2420888"/>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5400" dirty="0"/>
              <a:t>それで</a:t>
            </a:r>
            <a:r>
              <a:rPr lang="ja-JP" altLang="en-US" sz="5400" dirty="0" smtClean="0"/>
              <a:t>は</a:t>
            </a:r>
            <a:br>
              <a:rPr lang="ja-JP" altLang="en-US" sz="5400" dirty="0" smtClean="0"/>
            </a:br>
            <a:r>
              <a:rPr lang="ja-JP" altLang="en-US" sz="5400" dirty="0"/>
              <a:t/>
            </a:r>
            <a:br>
              <a:rPr lang="ja-JP" altLang="en-US" sz="5400" dirty="0"/>
            </a:br>
            <a:r>
              <a:rPr lang="ja-JP" altLang="en-US" sz="5400" dirty="0" smtClean="0"/>
              <a:t>試着してみましょう</a:t>
            </a:r>
            <a:r>
              <a:rPr lang="en-US" altLang="ja-JP" sz="5400" dirty="0" smtClean="0"/>
              <a:t>!!</a:t>
            </a:r>
            <a:endParaRPr kumimoji="1" lang="ja-JP" altLang="en-US" sz="5400" dirty="0"/>
          </a:p>
        </p:txBody>
      </p:sp>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3568" y="1412776"/>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乳幼児の心身の特徴</a:t>
            </a:r>
          </a:p>
        </p:txBody>
      </p:sp>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3</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2011/11/19</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4" name="スライド番号プレースホルダー 3"/>
          <p:cNvSpPr>
            <a:spLocks noGrp="1"/>
          </p:cNvSpPr>
          <p:nvPr>
            <p:ph type="sldNum" sz="quarter" idx="12"/>
          </p:nvPr>
        </p:nvSpPr>
        <p:spPr/>
        <p:txBody>
          <a:bodyPr/>
          <a:lstStyle/>
          <a:p>
            <a:fld id="{EDA77580-E1F9-41C5-8F0B-D7DC4B4D5A3A}" type="slidenum">
              <a:rPr kumimoji="1" lang="ja-JP" altLang="en-US" smtClean="0"/>
              <a:pPr/>
              <a:t>4</a:t>
            </a:fld>
            <a:endParaRPr kumimoji="1" lang="ja-JP" altLang="en-US"/>
          </a:p>
        </p:txBody>
      </p:sp>
      <p:sp>
        <p:nvSpPr>
          <p:cNvPr id="6" name="テキスト ボックス 5"/>
          <p:cNvSpPr txBox="1"/>
          <p:nvPr/>
        </p:nvSpPr>
        <p:spPr>
          <a:xfrm>
            <a:off x="1619672" y="1196752"/>
            <a:ext cx="3024336" cy="369332"/>
          </a:xfrm>
          <a:prstGeom prst="rect">
            <a:avLst/>
          </a:prstGeom>
          <a:noFill/>
        </p:spPr>
        <p:txBody>
          <a:bodyPr wrap="square" rtlCol="0">
            <a:spAutoFit/>
          </a:bodyPr>
          <a:lstStyle/>
          <a:p>
            <a:r>
              <a:rPr lang="ja-JP" altLang="en-US" dirty="0" smtClean="0"/>
              <a:t>乳児</a:t>
            </a:r>
            <a:r>
              <a:rPr lang="ja-JP" altLang="en-US" smtClean="0"/>
              <a:t>の死因おんぶ</a:t>
            </a:r>
            <a:endParaRPr lang="ja-JP" altLang="en-US" dirty="0" smtClean="0"/>
          </a:p>
        </p:txBody>
      </p:sp>
    </p:spTree>
    <p:extLst>
      <p:ext uri="{BB962C8B-B14F-4D97-AF65-F5344CB8AC3E}">
        <p14:creationId xmlns:p14="http://schemas.microsoft.com/office/powerpoint/2010/main" val="25023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001 (2).JPG"/>
          <p:cNvPicPr>
            <a:picLocks noGrp="1" noChangeAspect="1"/>
          </p:cNvPicPr>
          <p:nvPr>
            <p:ph idx="1"/>
          </p:nvPr>
        </p:nvPicPr>
        <p:blipFill>
          <a:blip r:embed="rId3" cstate="print"/>
          <a:stretch>
            <a:fillRect/>
          </a:stretch>
        </p:blipFill>
        <p:spPr>
          <a:xfrm>
            <a:off x="6012160" y="620688"/>
            <a:ext cx="2585261" cy="1938946"/>
          </a:xfrm>
          <a:prstGeom prst="rect">
            <a:avLst/>
          </a:prstGeom>
        </p:spPr>
      </p:pic>
      <p:sp>
        <p:nvSpPr>
          <p:cNvPr id="2" name="日付プレースホルダー 1"/>
          <p:cNvSpPr>
            <a:spLocks noGrp="1"/>
          </p:cNvSpPr>
          <p:nvPr>
            <p:ph type="dt" sz="half" idx="10"/>
          </p:nvPr>
        </p:nvSpPr>
        <p:spPr/>
        <p:txBody>
          <a:bodyPr/>
          <a:lstStyle/>
          <a:p>
            <a:r>
              <a:rPr kumimoji="1" lang="en-US" altLang="ja-JP" smtClean="0"/>
              <a:t>2011/11/19</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7" name="スライド番号プレースホルダー 6"/>
          <p:cNvSpPr>
            <a:spLocks noGrp="1"/>
          </p:cNvSpPr>
          <p:nvPr>
            <p:ph type="sldNum" sz="quarter" idx="12"/>
          </p:nvPr>
        </p:nvSpPr>
        <p:spPr/>
        <p:txBody>
          <a:bodyPr/>
          <a:lstStyle/>
          <a:p>
            <a:fld id="{EDA77580-E1F9-41C5-8F0B-D7DC4B4D5A3A}" type="slidenum">
              <a:rPr kumimoji="1" lang="ja-JP" altLang="en-US" smtClean="0"/>
              <a:pPr/>
              <a:t>5</a:t>
            </a:fld>
            <a:endParaRPr kumimoji="1" lang="ja-JP" altLang="en-US"/>
          </a:p>
        </p:txBody>
      </p:sp>
      <p:sp>
        <p:nvSpPr>
          <p:cNvPr id="5" name="テキスト ボックス 4"/>
          <p:cNvSpPr txBox="1"/>
          <p:nvPr/>
        </p:nvSpPr>
        <p:spPr>
          <a:xfrm>
            <a:off x="827584" y="3429000"/>
            <a:ext cx="7560840" cy="369332"/>
          </a:xfrm>
          <a:prstGeom prst="rect">
            <a:avLst/>
          </a:prstGeom>
          <a:noFill/>
        </p:spPr>
        <p:txBody>
          <a:bodyPr wrap="square" rtlCol="0">
            <a:spAutoFit/>
          </a:bodyPr>
          <a:lstStyle/>
          <a:p>
            <a:endParaRPr kumimoji="1" lang="ja-JP" altLang="en-US" dirty="0"/>
          </a:p>
        </p:txBody>
      </p:sp>
      <p:sp>
        <p:nvSpPr>
          <p:cNvPr id="6" name="Rectangle 3"/>
          <p:cNvSpPr>
            <a:spLocks noChangeArrowheads="1"/>
          </p:cNvSpPr>
          <p:nvPr/>
        </p:nvSpPr>
        <p:spPr bwMode="auto">
          <a:xfrm>
            <a:off x="179512" y="376629"/>
            <a:ext cx="921600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a:buAutoNum type="arabicPeriod"/>
            </a:pPr>
            <a:r>
              <a:rPr lang="ja-JP" altLang="en-US" sz="3200" b="1" dirty="0" smtClean="0">
                <a:solidFill>
                  <a:srgbClr val="FF0000"/>
                </a:solidFill>
              </a:rPr>
              <a:t>身体の特徴</a:t>
            </a:r>
          </a:p>
          <a:p>
            <a:pPr lvl="0"/>
            <a:r>
              <a:rPr lang="ja-JP" altLang="ja-JP" sz="3200" b="1" dirty="0" smtClean="0">
                <a:solidFill>
                  <a:srgbClr val="FF0000"/>
                </a:solidFill>
              </a:rPr>
              <a:t>気道をふさぐ状態にならない</a:t>
            </a:r>
            <a:r>
              <a:rPr lang="ja-JP" altLang="en-US" sz="3200" b="1" dirty="0" smtClean="0">
                <a:solidFill>
                  <a:srgbClr val="FF0000"/>
                </a:solidFill>
              </a:rPr>
              <a:t>。</a:t>
            </a:r>
          </a:p>
          <a:p>
            <a:pPr marL="514350" lvl="0" indent="-514350"/>
            <a:endParaRPr lang="ja-JP" altLang="en-US" sz="3200" b="1" dirty="0" smtClean="0">
              <a:solidFill>
                <a:srgbClr val="FF0000"/>
              </a:solidFill>
            </a:endParaRPr>
          </a:p>
          <a:p>
            <a:pPr marL="514350" lvl="0" indent="-514350"/>
            <a:r>
              <a:rPr lang="ja-JP" altLang="en-US" sz="3200" b="1" dirty="0" smtClean="0"/>
              <a:t>　　</a:t>
            </a:r>
            <a:r>
              <a:rPr lang="ja-JP" altLang="en-US" sz="3200" b="1" dirty="0" smtClean="0">
                <a:latin typeface="ＭＳ Ｐゴシック" pitchFamily="50" charset="-128"/>
                <a:ea typeface="ＭＳ Ｐゴシック" pitchFamily="50" charset="-128"/>
                <a:cs typeface="Times New Roman" pitchFamily="18" charset="0"/>
              </a:rPr>
              <a:t>赤ちゃんの気道は</a:t>
            </a:r>
            <a:r>
              <a:rPr lang="en-US" altLang="ja-JP" sz="3200" b="1" dirty="0" smtClean="0">
                <a:latin typeface="ＭＳ Ｐゴシック" pitchFamily="50" charset="-128"/>
                <a:ea typeface="ＭＳ Ｐゴシック" pitchFamily="50" charset="-128"/>
                <a:cs typeface="Times New Roman" pitchFamily="18" charset="0"/>
              </a:rPr>
              <a:t>3mm</a:t>
            </a:r>
            <a:r>
              <a:rPr lang="ja-JP" altLang="en-US" sz="3200" b="1" dirty="0" err="1" smtClean="0">
                <a:latin typeface="ＭＳ Ｐゴシック" pitchFamily="50" charset="-128"/>
                <a:ea typeface="ＭＳ Ｐゴシック" pitchFamily="50" charset="-128"/>
                <a:cs typeface="Times New Roman" pitchFamily="18" charset="0"/>
              </a:rPr>
              <a:t>。</a:t>
            </a:r>
            <a:endParaRPr lang="ja-JP" altLang="en-US" sz="3200" b="1" dirty="0" smtClean="0">
              <a:latin typeface="ＭＳ Ｐゴシック" pitchFamily="50" charset="-128"/>
              <a:ea typeface="ＭＳ Ｐゴシック" pitchFamily="50" charset="-128"/>
              <a:cs typeface="Times New Roman" pitchFamily="18" charset="0"/>
            </a:endParaRPr>
          </a:p>
          <a:p>
            <a:pPr marL="514350" lvl="0" indent="-514350"/>
            <a:r>
              <a:rPr lang="ja-JP" altLang="en-US" sz="3200" b="1" dirty="0" smtClean="0">
                <a:latin typeface="ＭＳ Ｐゴシック" pitchFamily="50" charset="-128"/>
                <a:ea typeface="ＭＳ Ｐゴシック" pitchFamily="50" charset="-128"/>
                <a:cs typeface="Times New Roman" pitchFamily="18" charset="0"/>
              </a:rPr>
              <a:t>　　</a:t>
            </a:r>
            <a:r>
              <a:rPr lang="ja-JP" altLang="ja-JP" sz="3200" b="1" dirty="0" smtClean="0"/>
              <a:t>顎</a:t>
            </a:r>
            <a:r>
              <a:rPr lang="ja-JP" altLang="ja-JP" sz="3200" b="1" dirty="0"/>
              <a:t>が胸につく</a:t>
            </a:r>
            <a:r>
              <a:rPr lang="ja-JP" altLang="ja-JP" sz="3200" b="1" dirty="0" smtClean="0"/>
              <a:t>ほど</a:t>
            </a:r>
            <a:endParaRPr lang="ja-JP" altLang="en-US" sz="3200" b="1" dirty="0" smtClean="0"/>
          </a:p>
          <a:p>
            <a:pPr marL="514350" lvl="0" indent="-514350"/>
            <a:r>
              <a:rPr lang="ja-JP" altLang="en-US" sz="3200" b="1" dirty="0" smtClean="0"/>
              <a:t>　　</a:t>
            </a:r>
            <a:r>
              <a:rPr lang="ja-JP" altLang="ja-JP" sz="3200" b="1" dirty="0" smtClean="0"/>
              <a:t>首</a:t>
            </a:r>
            <a:r>
              <a:rPr lang="ja-JP" altLang="ja-JP" sz="3200" b="1" dirty="0"/>
              <a:t>が強く</a:t>
            </a:r>
            <a:r>
              <a:rPr lang="ja-JP" altLang="ja-JP" sz="3200" b="1" dirty="0" smtClean="0"/>
              <a:t>曲が</a:t>
            </a:r>
            <a:r>
              <a:rPr lang="ja-JP" altLang="en-US" sz="3200" b="1" dirty="0" smtClean="0"/>
              <a:t>らない</a:t>
            </a:r>
            <a:r>
              <a:rPr lang="ja-JP" altLang="en-US" sz="1400" b="1" dirty="0" smtClean="0"/>
              <a:t>。             　　　　　アプリカ</a:t>
            </a:r>
            <a:r>
              <a:rPr lang="en-US" altLang="ja-JP" sz="1400" b="1" dirty="0" smtClean="0"/>
              <a:t>HP</a:t>
            </a:r>
            <a:r>
              <a:rPr lang="ja-JP" altLang="en-US" sz="1400" b="1" dirty="0" smtClean="0"/>
              <a:t>より</a:t>
            </a:r>
            <a:endParaRPr lang="en-US" altLang="ja-JP" sz="1400" b="1" dirty="0" smtClean="0"/>
          </a:p>
          <a:p>
            <a:pPr marL="514350" lvl="0" indent="-514350"/>
            <a:r>
              <a:rPr lang="en-US" altLang="ja-JP" sz="3200" b="1" dirty="0"/>
              <a:t> </a:t>
            </a:r>
            <a:r>
              <a:rPr lang="en-US" altLang="ja-JP" sz="3200" b="1" dirty="0" smtClean="0"/>
              <a:t>                                  </a:t>
            </a:r>
          </a:p>
          <a:p>
            <a:pPr marL="514350" lvl="0" indent="-514350"/>
            <a:endParaRPr lang="ja-JP" altLang="en-US" sz="3200" dirty="0" smtClean="0">
              <a:solidFill>
                <a:srgbClr val="FF0000"/>
              </a:solidFill>
            </a:endParaRPr>
          </a:p>
          <a:p>
            <a:pPr marL="514350" lvl="0" indent="-514350"/>
            <a:r>
              <a:rPr lang="en-US" altLang="ja-JP" sz="3200" b="1" dirty="0" smtClean="0"/>
              <a:t>2.  </a:t>
            </a:r>
            <a:r>
              <a:rPr lang="ja-JP" altLang="en-US" sz="3200" b="1" dirty="0" smtClean="0"/>
              <a:t>子</a:t>
            </a:r>
            <a:r>
              <a:rPr lang="ja-JP" altLang="ja-JP" sz="3200" b="1" dirty="0" smtClean="0"/>
              <a:t>の</a:t>
            </a:r>
            <a:r>
              <a:rPr lang="ja-JP" altLang="ja-JP" sz="3200" b="1" dirty="0">
                <a:solidFill>
                  <a:srgbClr val="FF0000"/>
                </a:solidFill>
              </a:rPr>
              <a:t>顔色が</a:t>
            </a:r>
            <a:r>
              <a:rPr lang="ja-JP" altLang="ja-JP" sz="3200" b="1" dirty="0" smtClean="0">
                <a:solidFill>
                  <a:srgbClr val="FF0000"/>
                </a:solidFill>
              </a:rPr>
              <a:t>見える</a:t>
            </a:r>
            <a:r>
              <a:rPr lang="ja-JP" altLang="en-US" sz="3200" b="1" dirty="0" smtClean="0"/>
              <a:t>状態で使用する。</a:t>
            </a:r>
          </a:p>
          <a:p>
            <a:pPr marL="514350" indent="-514350"/>
            <a:r>
              <a:rPr lang="ja-JP" altLang="en-US" sz="3200" b="1" dirty="0">
                <a:latin typeface="ＭＳ Ｐゴシック" pitchFamily="50" charset="-128"/>
                <a:ea typeface="ＭＳ Ｐゴシック" pitchFamily="50" charset="-128"/>
                <a:cs typeface="Times New Roman" pitchFamily="18" charset="0"/>
              </a:rPr>
              <a:t>　</a:t>
            </a:r>
            <a:r>
              <a:rPr lang="ja-JP" altLang="en-US" sz="3200" b="1" dirty="0" smtClean="0">
                <a:latin typeface="ＭＳ Ｐゴシック" pitchFamily="50" charset="-128"/>
                <a:ea typeface="ＭＳ Ｐゴシック" pitchFamily="50" charset="-128"/>
                <a:cs typeface="Times New Roman" pitchFamily="18" charset="0"/>
              </a:rPr>
              <a:t>　　　特に、風邪をひいて分泌物の多い時は</a:t>
            </a:r>
          </a:p>
          <a:p>
            <a:pPr marL="514350" indent="-514350"/>
            <a:r>
              <a:rPr lang="ja-JP" altLang="en-US" sz="3200" b="1" dirty="0">
                <a:latin typeface="ＭＳ Ｐゴシック" pitchFamily="50" charset="-128"/>
                <a:ea typeface="ＭＳ Ｐゴシック" pitchFamily="50" charset="-128"/>
                <a:cs typeface="Times New Roman" pitchFamily="18" charset="0"/>
              </a:rPr>
              <a:t>　</a:t>
            </a:r>
            <a:r>
              <a:rPr lang="ja-JP" altLang="en-US" sz="3200" b="1" dirty="0" smtClean="0">
                <a:latin typeface="ＭＳ Ｐゴシック" pitchFamily="50" charset="-128"/>
                <a:ea typeface="ＭＳ Ｐゴシック" pitchFamily="50" charset="-128"/>
                <a:cs typeface="Times New Roman" pitchFamily="18" charset="0"/>
              </a:rPr>
              <a:t>　　　スリーピングフード等で覆わない。</a:t>
            </a:r>
            <a:endParaRPr lang="en-US" altLang="ja-JP" sz="3200" b="1" dirty="0" smtClean="0">
              <a:latin typeface="ＭＳ Ｐゴシック" pitchFamily="50" charset="-128"/>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80975"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ja-JP" altLang="en-US"/>
          </a:p>
        </p:txBody>
      </p:sp>
      <p:sp>
        <p:nvSpPr>
          <p:cNvPr id="8" name="正方形/長方形 7"/>
          <p:cNvSpPr/>
          <p:nvPr/>
        </p:nvSpPr>
        <p:spPr>
          <a:xfrm>
            <a:off x="467544" y="476673"/>
            <a:ext cx="7848872" cy="3693319"/>
          </a:xfrm>
          <a:prstGeom prst="rect">
            <a:avLst/>
          </a:prstGeom>
        </p:spPr>
        <p:txBody>
          <a:bodyPr wrap="square">
            <a:spAutoFit/>
          </a:bodyPr>
          <a:lstStyle/>
          <a:p>
            <a:pPr marL="514350" indent="-514350">
              <a:buAutoNum type="arabicPeriod" startAt="2"/>
            </a:pPr>
            <a:endParaRPr lang="en-US" altLang="ja-JP" b="1" dirty="0" smtClean="0"/>
          </a:p>
          <a:p>
            <a:pPr marL="514350" indent="-514350">
              <a:buAutoNum type="arabicPeriod" startAt="2"/>
            </a:pPr>
            <a:r>
              <a:rPr lang="ja-JP" altLang="en-US" sz="3600" b="1" dirty="0">
                <a:latin typeface="ＭＳ Ｐゴシック" pitchFamily="50" charset="-128"/>
                <a:ea typeface="ＭＳ Ｐゴシック" pitchFamily="50" charset="-128"/>
                <a:cs typeface="Times New Roman" pitchFamily="18" charset="0"/>
              </a:rPr>
              <a:t>対面で両足は</a:t>
            </a:r>
            <a:r>
              <a:rPr lang="ja-JP" altLang="en-US" sz="3600" b="1" dirty="0" smtClean="0">
                <a:latin typeface="ＭＳ Ｐゴシック" pitchFamily="50" charset="-128"/>
                <a:ea typeface="ＭＳ Ｐゴシック" pitchFamily="50" charset="-128"/>
                <a:cs typeface="Times New Roman" pitchFamily="18" charset="0"/>
              </a:rPr>
              <a:t>出す⇒</a:t>
            </a:r>
          </a:p>
          <a:p>
            <a:pPr marL="514350" indent="-514350">
              <a:buAutoNum type="arabicPeriod" startAt="2"/>
            </a:pPr>
            <a:endParaRPr lang="en-US" altLang="ja-JP" sz="3600" b="1" dirty="0" smtClean="0">
              <a:latin typeface="ＭＳ Ｐゴシック" pitchFamily="50" charset="-128"/>
              <a:ea typeface="ＭＳ Ｐゴシック" pitchFamily="50" charset="-128"/>
              <a:cs typeface="Times New Roman" pitchFamily="18" charset="0"/>
            </a:endParaRPr>
          </a:p>
          <a:p>
            <a:pPr marL="514350" indent="-514350">
              <a:buAutoNum type="arabicPeriod" startAt="2"/>
            </a:pPr>
            <a:r>
              <a:rPr lang="ja-JP" altLang="en-US" sz="3600" b="1" dirty="0">
                <a:latin typeface="ＭＳ Ｐゴシック" pitchFamily="50" charset="-128"/>
                <a:ea typeface="ＭＳ Ｐゴシック" pitchFamily="50" charset="-128"/>
                <a:cs typeface="Times New Roman" pitchFamily="18" charset="0"/>
              </a:rPr>
              <a:t>おでこにキス出来る</a:t>
            </a:r>
            <a:r>
              <a:rPr lang="ja-JP" altLang="en-US" sz="3600" b="1" dirty="0" smtClean="0">
                <a:latin typeface="ＭＳ Ｐゴシック" pitchFamily="50" charset="-128"/>
                <a:ea typeface="ＭＳ Ｐゴシック" pitchFamily="50" charset="-128"/>
                <a:cs typeface="Times New Roman" pitchFamily="18" charset="0"/>
              </a:rPr>
              <a:t>高さ⇒</a:t>
            </a:r>
          </a:p>
          <a:p>
            <a:pPr marL="514350" indent="-514350">
              <a:buAutoNum type="arabicPeriod" startAt="2"/>
            </a:pPr>
            <a:endParaRPr lang="en-US" altLang="ja-JP" sz="3600" b="1" dirty="0" smtClean="0">
              <a:latin typeface="ＭＳ Ｐゴシック" pitchFamily="50" charset="-128"/>
              <a:ea typeface="ＭＳ Ｐゴシック" pitchFamily="50" charset="-128"/>
              <a:cs typeface="Times New Roman" pitchFamily="18" charset="0"/>
            </a:endParaRPr>
          </a:p>
          <a:p>
            <a:pPr marL="514350" indent="-514350">
              <a:buAutoNum type="arabicPeriod" startAt="2"/>
            </a:pPr>
            <a:r>
              <a:rPr lang="ja-JP" altLang="en-US" sz="3600" b="1" dirty="0" smtClean="0">
                <a:latin typeface="ＭＳ Ｐゴシック" pitchFamily="50" charset="-128"/>
                <a:ea typeface="ＭＳ Ｐゴシック" pitchFamily="50" charset="-128"/>
                <a:cs typeface="Times New Roman" pitchFamily="18" charset="0"/>
              </a:rPr>
              <a:t>親のへそと子のお尻が同じ高さ。</a:t>
            </a:r>
          </a:p>
          <a:p>
            <a:pPr marL="514350" indent="-514350"/>
            <a:r>
              <a:rPr lang="ja-JP" altLang="en-US" sz="3600" b="1" dirty="0">
                <a:latin typeface="ＭＳ Ｐゴシック" pitchFamily="50" charset="-128"/>
                <a:ea typeface="ＭＳ Ｐゴシック" pitchFamily="50" charset="-128"/>
                <a:cs typeface="Times New Roman" pitchFamily="18" charset="0"/>
              </a:rPr>
              <a:t>　</a:t>
            </a:r>
            <a:r>
              <a:rPr lang="ja-JP" altLang="en-US" sz="3600" b="1" dirty="0" smtClean="0">
                <a:latin typeface="ＭＳ Ｐゴシック" pitchFamily="50" charset="-128"/>
                <a:ea typeface="ＭＳ Ｐゴシック" pitchFamily="50" charset="-128"/>
                <a:cs typeface="Times New Roman" pitchFamily="18" charset="0"/>
              </a:rPr>
              <a:t>　　　　　　　膝は更に上。</a:t>
            </a:r>
          </a:p>
        </p:txBody>
      </p:sp>
      <p:pic>
        <p:nvPicPr>
          <p:cNvPr id="9" name="図 8" descr="http://www.pref.miyagi.jp/takutou/images/byouki/CDH自然肢位.jpg"/>
          <p:cNvPicPr/>
          <p:nvPr/>
        </p:nvPicPr>
        <p:blipFill>
          <a:blip r:embed="rId3" cstate="print"/>
          <a:srcRect/>
          <a:stretch>
            <a:fillRect/>
          </a:stretch>
        </p:blipFill>
        <p:spPr bwMode="auto">
          <a:xfrm>
            <a:off x="6444208" y="3789040"/>
            <a:ext cx="1905000" cy="2451100"/>
          </a:xfrm>
          <a:prstGeom prst="rect">
            <a:avLst/>
          </a:prstGeom>
          <a:noFill/>
          <a:ln w="9525">
            <a:noFill/>
            <a:miter lim="800000"/>
            <a:headEnd/>
            <a:tailEnd/>
          </a:ln>
        </p:spPr>
      </p:pic>
      <p:pic>
        <p:nvPicPr>
          <p:cNvPr id="6" name="図 5"/>
          <p:cNvPicPr/>
          <p:nvPr/>
        </p:nvPicPr>
        <p:blipFill>
          <a:blip r:embed="rId4" cstate="print"/>
          <a:srcRect/>
          <a:stretch>
            <a:fillRect/>
          </a:stretch>
        </p:blipFill>
        <p:spPr bwMode="auto">
          <a:xfrm>
            <a:off x="6948264" y="764704"/>
            <a:ext cx="1308100" cy="1625600"/>
          </a:xfrm>
          <a:prstGeom prst="rect">
            <a:avLst/>
          </a:prstGeom>
          <a:noFill/>
          <a:ln w="9525">
            <a:noFill/>
            <a:miter lim="800000"/>
            <a:headEnd/>
            <a:tailEnd/>
          </a:ln>
        </p:spPr>
      </p:pic>
      <p:sp>
        <p:nvSpPr>
          <p:cNvPr id="2" name="日付プレースホルダー 1"/>
          <p:cNvSpPr>
            <a:spLocks noGrp="1"/>
          </p:cNvSpPr>
          <p:nvPr>
            <p:ph type="dt" sz="half" idx="10"/>
          </p:nvPr>
        </p:nvSpPr>
        <p:spPr/>
        <p:txBody>
          <a:bodyPr/>
          <a:lstStyle/>
          <a:p>
            <a:r>
              <a:rPr kumimoji="1" lang="en-US" altLang="ja-JP" smtClean="0"/>
              <a:t>2011/11/19</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4" name="スライド番号プレースホルダー 3"/>
          <p:cNvSpPr>
            <a:spLocks noGrp="1"/>
          </p:cNvSpPr>
          <p:nvPr>
            <p:ph type="sldNum" sz="quarter" idx="12"/>
          </p:nvPr>
        </p:nvSpPr>
        <p:spPr/>
        <p:txBody>
          <a:bodyPr/>
          <a:lstStyle/>
          <a:p>
            <a:fld id="{EDA77580-E1F9-41C5-8F0B-D7DC4B4D5A3A}"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 3"/>
          <p:cNvPicPr>
            <a:picLocks/>
          </p:cNvPicPr>
          <p:nvPr/>
        </p:nvPicPr>
        <p:blipFill>
          <a:blip r:embed="rId3" cstate="print"/>
          <a:srcRect/>
          <a:stretch>
            <a:fillRect/>
          </a:stretch>
        </p:blipFill>
        <p:spPr bwMode="auto">
          <a:xfrm>
            <a:off x="539552" y="3212976"/>
            <a:ext cx="7992888" cy="2838867"/>
          </a:xfrm>
          <a:prstGeom prst="rect">
            <a:avLst/>
          </a:prstGeom>
          <a:noFill/>
          <a:ln w="9525">
            <a:noFill/>
            <a:miter lim="800000"/>
            <a:headEnd/>
            <a:tailEnd/>
          </a:ln>
        </p:spPr>
      </p:pic>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5" name="スライド番号プレースホルダー 4"/>
          <p:cNvSpPr>
            <a:spLocks noGrp="1"/>
          </p:cNvSpPr>
          <p:nvPr>
            <p:ph type="sldNum" sz="quarter" idx="12"/>
          </p:nvPr>
        </p:nvSpPr>
        <p:spPr/>
        <p:txBody>
          <a:bodyPr/>
          <a:lstStyle/>
          <a:p>
            <a:fld id="{EDA77580-E1F9-41C5-8F0B-D7DC4B4D5A3A}" type="slidenum">
              <a:rPr kumimoji="1" lang="ja-JP" altLang="en-US" smtClean="0"/>
              <a:pPr/>
              <a:t>7</a:t>
            </a:fld>
            <a:endParaRPr kumimoji="1" lang="ja-JP" altLang="en-US"/>
          </a:p>
        </p:txBody>
      </p:sp>
      <p:sp>
        <p:nvSpPr>
          <p:cNvPr id="6" name="正方形/長方形 5"/>
          <p:cNvSpPr/>
          <p:nvPr/>
        </p:nvSpPr>
        <p:spPr>
          <a:xfrm>
            <a:off x="827584" y="332656"/>
            <a:ext cx="7704856" cy="2585323"/>
          </a:xfrm>
          <a:prstGeom prst="rect">
            <a:avLst/>
          </a:prstGeom>
        </p:spPr>
        <p:txBody>
          <a:bodyPr wrap="square">
            <a:spAutoFit/>
          </a:bodyPr>
          <a:lstStyle/>
          <a:p>
            <a:r>
              <a:rPr lang="ja-JP" altLang="ja-JP" sz="3600" b="1" dirty="0"/>
              <a:t>「スリングや抱っこ</a:t>
            </a:r>
            <a:r>
              <a:rPr lang="ja-JP" altLang="ja-JP" sz="3600" b="1" dirty="0" err="1"/>
              <a:t>ひも</a:t>
            </a:r>
            <a:r>
              <a:rPr lang="ja-JP" altLang="ja-JP" sz="3600" b="1" dirty="0"/>
              <a:t>など</a:t>
            </a:r>
            <a:r>
              <a:rPr lang="ja-JP" altLang="ja-JP" sz="3600" dirty="0"/>
              <a:t/>
            </a:r>
            <a:br>
              <a:rPr lang="ja-JP" altLang="ja-JP" sz="3600" dirty="0"/>
            </a:br>
            <a:r>
              <a:rPr lang="ja-JP" altLang="ja-JP" sz="3600" b="1" dirty="0"/>
              <a:t>　　　　赤ちゃん用子守帯に注意」</a:t>
            </a:r>
            <a:r>
              <a:rPr lang="ja-JP" altLang="ja-JP" sz="3600" dirty="0"/>
              <a:t/>
            </a:r>
            <a:br>
              <a:rPr lang="ja-JP" altLang="ja-JP" sz="3600" dirty="0"/>
            </a:br>
            <a:r>
              <a:rPr lang="en-US" altLang="ja-JP" sz="3600" dirty="0" smtClean="0"/>
              <a:t>      </a:t>
            </a:r>
            <a:r>
              <a:rPr lang="ja-JP" altLang="ja-JP" sz="3200" dirty="0" smtClean="0"/>
              <a:t>窒息</a:t>
            </a:r>
            <a:r>
              <a:rPr lang="ja-JP" altLang="ja-JP" sz="3200" dirty="0"/>
              <a:t>、転落、股関節脱臼の危険性</a:t>
            </a:r>
            <a:r>
              <a:rPr lang="ja-JP" altLang="en-US" dirty="0"/>
              <a:t/>
            </a:r>
            <a:br>
              <a:rPr lang="ja-JP" altLang="en-US" dirty="0"/>
            </a:br>
            <a:endParaRPr lang="en-US" altLang="ja-JP" dirty="0" smtClean="0"/>
          </a:p>
          <a:p>
            <a:r>
              <a:rPr lang="ja-JP" altLang="en-US" dirty="0" smtClean="0"/>
              <a:t>                         </a:t>
            </a:r>
            <a:r>
              <a:rPr lang="en-US" altLang="ja-JP" dirty="0" smtClean="0"/>
              <a:t>H22.3.26</a:t>
            </a:r>
            <a:r>
              <a:rPr lang="ja-JP" altLang="ja-JP" dirty="0"/>
              <a:t>独立行政法人国民生活センター</a:t>
            </a:r>
            <a:r>
              <a:rPr lang="en-US" altLang="ja-JP" dirty="0"/>
              <a:t>HP</a:t>
            </a:r>
            <a:r>
              <a:rPr lang="ja-JP" altLang="ja-JP" dirty="0"/>
              <a:t/>
            </a:r>
            <a:br>
              <a:rPr lang="ja-JP" altLang="ja-JP" dirty="0"/>
            </a:br>
            <a:r>
              <a:rPr lang="en-US" altLang="ja-JP" dirty="0"/>
              <a:t>                         H22.3.12 </a:t>
            </a:r>
            <a:r>
              <a:rPr lang="ja-JP" altLang="ja-JP" dirty="0"/>
              <a:t>米国消費者製品安全委員会レポート」より　　抜粋</a:t>
            </a:r>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600" y="548680"/>
            <a:ext cx="7128792" cy="923330"/>
          </a:xfrm>
          <a:prstGeom prst="rect">
            <a:avLst/>
          </a:prstGeom>
          <a:noFill/>
        </p:spPr>
        <p:txBody>
          <a:bodyPr wrap="square" rtlCol="0">
            <a:spAutoFit/>
          </a:bodyPr>
          <a:lstStyle/>
          <a:p>
            <a:r>
              <a:rPr lang="ja-JP" altLang="en-US" sz="5400" dirty="0"/>
              <a:t>首</a:t>
            </a:r>
            <a:r>
              <a:rPr lang="ja-JP" altLang="en-US" sz="5400" dirty="0" smtClean="0"/>
              <a:t>カクン対策</a:t>
            </a:r>
          </a:p>
        </p:txBody>
      </p:sp>
      <p:sp>
        <p:nvSpPr>
          <p:cNvPr id="5" name="テキスト ボックス 4"/>
          <p:cNvSpPr txBox="1"/>
          <p:nvPr/>
        </p:nvSpPr>
        <p:spPr>
          <a:xfrm>
            <a:off x="395536" y="1628800"/>
            <a:ext cx="8352928" cy="4955203"/>
          </a:xfrm>
          <a:prstGeom prst="rect">
            <a:avLst/>
          </a:prstGeom>
          <a:noFill/>
        </p:spPr>
        <p:txBody>
          <a:bodyPr wrap="square" rtlCol="0">
            <a:spAutoFit/>
          </a:bodyPr>
          <a:lstStyle/>
          <a:p>
            <a:pPr marL="742950" indent="-742950">
              <a:buAutoNum type="arabicPeriod"/>
            </a:pPr>
            <a:r>
              <a:rPr lang="ja-JP" altLang="en-US" sz="3600" dirty="0" smtClean="0"/>
              <a:t>本体で後頭部を支えられる長さを選ぶ。</a:t>
            </a:r>
            <a:endParaRPr lang="en-US" altLang="ja-JP" sz="3600" dirty="0" smtClean="0"/>
          </a:p>
          <a:p>
            <a:pPr marL="742950" indent="-742950">
              <a:buAutoNum type="arabicPeriod"/>
            </a:pPr>
            <a:r>
              <a:rPr lang="ja-JP" altLang="en-US" sz="3600" dirty="0" smtClean="0"/>
              <a:t>本体上部にタオルを入れる</a:t>
            </a:r>
          </a:p>
          <a:p>
            <a:pPr marL="742950" indent="-742950"/>
            <a:r>
              <a:rPr lang="ja-JP" altLang="en-US" sz="3600" dirty="0"/>
              <a:t>　</a:t>
            </a:r>
            <a:r>
              <a:rPr lang="ja-JP" altLang="en-US" sz="3600" dirty="0" smtClean="0"/>
              <a:t>　　　　　</a:t>
            </a:r>
            <a:r>
              <a:rPr lang="en-US" altLang="ja-JP" sz="2800" dirty="0" smtClean="0"/>
              <a:t>ERGO</a:t>
            </a:r>
            <a:r>
              <a:rPr lang="ja-JP" altLang="en-US" sz="2800" dirty="0" smtClean="0"/>
              <a:t>ならインファントシートでも可</a:t>
            </a:r>
          </a:p>
          <a:p>
            <a:pPr marL="742950" indent="-742950"/>
            <a:endParaRPr lang="ja-JP" altLang="en-US" sz="2800" dirty="0" smtClean="0"/>
          </a:p>
          <a:p>
            <a:pPr marL="742950" indent="-742950">
              <a:buAutoNum type="arabicPeriod" startAt="3"/>
            </a:pPr>
            <a:r>
              <a:rPr lang="ja-JP" altLang="en-US" sz="3600" dirty="0" smtClean="0"/>
              <a:t>「フード付の服」を着せて枕代わり。</a:t>
            </a:r>
          </a:p>
          <a:p>
            <a:pPr marL="742950" indent="-742950">
              <a:buAutoNum type="arabicPeriod" startAt="3"/>
            </a:pPr>
            <a:r>
              <a:rPr lang="ja-JP" altLang="en-US" sz="3600" dirty="0" smtClean="0"/>
              <a:t>周囲の人に頼んで</a:t>
            </a:r>
          </a:p>
          <a:p>
            <a:pPr marL="742950" indent="-742950"/>
            <a:r>
              <a:rPr lang="ja-JP" altLang="en-US" sz="3600" dirty="0"/>
              <a:t>　</a:t>
            </a:r>
            <a:r>
              <a:rPr lang="ja-JP" altLang="en-US" sz="3600" dirty="0" smtClean="0"/>
              <a:t>　スリーピングフードをかけてもらう。</a:t>
            </a:r>
          </a:p>
          <a:p>
            <a:pPr marL="742950" indent="-742950"/>
            <a:r>
              <a:rPr lang="ja-JP" altLang="en-US" sz="3600" dirty="0" smtClean="0"/>
              <a:t>　　　　　　</a:t>
            </a:r>
            <a:r>
              <a:rPr lang="en-US" altLang="ja-JP" sz="3600" dirty="0" smtClean="0"/>
              <a:t>(</a:t>
            </a:r>
            <a:r>
              <a:rPr lang="ja-JP" altLang="en-US" sz="3600" dirty="0" smtClean="0"/>
              <a:t>自分で着脱は難しい</a:t>
            </a:r>
            <a:r>
              <a:rPr lang="en-US" altLang="ja-JP" sz="3600" dirty="0" smtClean="0"/>
              <a:t>)</a:t>
            </a:r>
            <a:endParaRPr lang="ja-JP" altLang="en-US" sz="3600" dirty="0" smtClean="0"/>
          </a:p>
          <a:p>
            <a:pPr marL="742950" indent="-742950">
              <a:buAutoNum type="arabicPeriod" startAt="3"/>
            </a:pPr>
            <a:endParaRPr lang="ja-JP" altLang="en-US" sz="3600" dirty="0"/>
          </a:p>
        </p:txBody>
      </p:sp>
      <p:sp>
        <p:nvSpPr>
          <p:cNvPr id="2" name="日付プレースホルダー 1"/>
          <p:cNvSpPr>
            <a:spLocks noGrp="1"/>
          </p:cNvSpPr>
          <p:nvPr>
            <p:ph type="dt" sz="half" idx="10"/>
          </p:nvPr>
        </p:nvSpPr>
        <p:spPr/>
        <p:txBody>
          <a:bodyPr/>
          <a:lstStyle/>
          <a:p>
            <a:r>
              <a:rPr kumimoji="1" lang="en-US" altLang="ja-JP" smtClean="0"/>
              <a:t>2011/11/19</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6" name="スライド番号プレースホルダー 5"/>
          <p:cNvSpPr>
            <a:spLocks noGrp="1"/>
          </p:cNvSpPr>
          <p:nvPr>
            <p:ph type="sldNum" sz="quarter" idx="12"/>
          </p:nvPr>
        </p:nvSpPr>
        <p:spPr/>
        <p:txBody>
          <a:bodyPr/>
          <a:lstStyle/>
          <a:p>
            <a:fld id="{EDA77580-E1F9-41C5-8F0B-D7DC4B4D5A3A}"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首</a:t>
            </a:r>
            <a:r>
              <a:rPr lang="ja-JP" altLang="en-US" dirty="0" smtClean="0"/>
              <a:t>カクンについて</a:t>
            </a:r>
            <a:endParaRPr kumimoji="1" lang="ja-JP" altLang="en-US" dirty="0"/>
          </a:p>
        </p:txBody>
      </p:sp>
      <p:pic>
        <p:nvPicPr>
          <p:cNvPr id="4" name="コンテンツ プレースホルダ 3" descr="sun&amp;beach まゆこ.jpg"/>
          <p:cNvPicPr>
            <a:picLocks noGrp="1" noChangeAspect="1"/>
          </p:cNvPicPr>
          <p:nvPr>
            <p:ph idx="1"/>
          </p:nvPr>
        </p:nvPicPr>
        <p:blipFill>
          <a:blip r:embed="rId3" cstate="print"/>
          <a:stretch>
            <a:fillRect/>
          </a:stretch>
        </p:blipFill>
        <p:spPr>
          <a:xfrm>
            <a:off x="1619672" y="1484784"/>
            <a:ext cx="2520280" cy="2890584"/>
          </a:xfrm>
          <a:prstGeom prst="rect">
            <a:avLst/>
          </a:prstGeom>
        </p:spPr>
      </p:pic>
      <p:sp>
        <p:nvSpPr>
          <p:cNvPr id="3" name="日付プレースホルダー 2"/>
          <p:cNvSpPr>
            <a:spLocks noGrp="1"/>
          </p:cNvSpPr>
          <p:nvPr>
            <p:ph type="dt" sz="half" idx="10"/>
          </p:nvPr>
        </p:nvSpPr>
        <p:spPr/>
        <p:txBody>
          <a:bodyPr/>
          <a:lstStyle/>
          <a:p>
            <a:r>
              <a:rPr kumimoji="1" lang="en-US" altLang="ja-JP" smtClean="0"/>
              <a:t>2011/11/19</a:t>
            </a:r>
            <a:endParaRPr kumimoji="1" lang="ja-JP" altLang="en-US"/>
          </a:p>
        </p:txBody>
      </p:sp>
      <p:sp>
        <p:nvSpPr>
          <p:cNvPr id="7" name="フッター プレースホルダー 6"/>
          <p:cNvSpPr>
            <a:spLocks noGrp="1"/>
          </p:cNvSpPr>
          <p:nvPr>
            <p:ph type="ftr" sz="quarter" idx="11"/>
          </p:nvPr>
        </p:nvSpPr>
        <p:spPr/>
        <p:txBody>
          <a:bodyPr/>
          <a:lstStyle/>
          <a:p>
            <a:r>
              <a:rPr kumimoji="1" lang="ja-JP" altLang="en-US" smtClean="0"/>
              <a:t>赤ちゃんとの暮らし研究会代表　抱っこひも研究家　渡邉玲子</a:t>
            </a:r>
            <a:endParaRPr kumimoji="1" lang="ja-JP" altLang="en-US"/>
          </a:p>
        </p:txBody>
      </p:sp>
      <p:sp>
        <p:nvSpPr>
          <p:cNvPr id="8" name="スライド番号プレースホルダー 7"/>
          <p:cNvSpPr>
            <a:spLocks noGrp="1"/>
          </p:cNvSpPr>
          <p:nvPr>
            <p:ph type="sldNum" sz="quarter" idx="12"/>
          </p:nvPr>
        </p:nvSpPr>
        <p:spPr/>
        <p:txBody>
          <a:bodyPr/>
          <a:lstStyle/>
          <a:p>
            <a:fld id="{EDA77580-E1F9-41C5-8F0B-D7DC4B4D5A3A}" type="slidenum">
              <a:rPr kumimoji="1" lang="ja-JP" altLang="en-US" smtClean="0"/>
              <a:pPr/>
              <a:t>9</a:t>
            </a:fld>
            <a:endParaRPr kumimoji="1" lang="ja-JP" altLang="en-US"/>
          </a:p>
        </p:txBody>
      </p:sp>
      <p:pic>
        <p:nvPicPr>
          <p:cNvPr id="5" name="図 4" descr="首カクン.jpg"/>
          <p:cNvPicPr>
            <a:picLocks noChangeAspect="1"/>
          </p:cNvPicPr>
          <p:nvPr/>
        </p:nvPicPr>
        <p:blipFill>
          <a:blip r:embed="rId4" cstate="print"/>
          <a:stretch>
            <a:fillRect/>
          </a:stretch>
        </p:blipFill>
        <p:spPr>
          <a:xfrm>
            <a:off x="4932040" y="1412776"/>
            <a:ext cx="2088232" cy="3019512"/>
          </a:xfrm>
          <a:prstGeom prst="rect">
            <a:avLst/>
          </a:prstGeom>
        </p:spPr>
      </p:pic>
      <p:sp>
        <p:nvSpPr>
          <p:cNvPr id="6" name="テキスト ボックス 5"/>
          <p:cNvSpPr txBox="1"/>
          <p:nvPr/>
        </p:nvSpPr>
        <p:spPr>
          <a:xfrm>
            <a:off x="755576" y="4611231"/>
            <a:ext cx="7992888" cy="2246769"/>
          </a:xfrm>
          <a:prstGeom prst="rect">
            <a:avLst/>
          </a:prstGeom>
          <a:noFill/>
        </p:spPr>
        <p:txBody>
          <a:bodyPr wrap="square" rtlCol="0">
            <a:spAutoFit/>
          </a:bodyPr>
          <a:lstStyle/>
          <a:p>
            <a:r>
              <a:rPr lang="ja-JP" altLang="en-US" sz="3200" dirty="0" smtClean="0"/>
              <a:t>　首がすわると　親は気にしないことが多い。</a:t>
            </a:r>
          </a:p>
          <a:p>
            <a:r>
              <a:rPr lang="ja-JP" altLang="en-US" sz="3200" dirty="0" smtClean="0"/>
              <a:t>　　　　しかし、左右に頭が揺れる⇒打撲</a:t>
            </a:r>
          </a:p>
          <a:p>
            <a:r>
              <a:rPr lang="ja-JP" altLang="en-US" sz="3200" dirty="0" smtClean="0"/>
              <a:t>　　　　　　　　　親の腰⇒負担大きい。</a:t>
            </a:r>
          </a:p>
          <a:p>
            <a:endParaRPr kumimoji="1" lang="ja-JP" alt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1348</TotalTime>
  <Words>429</Words>
  <Application>Microsoft Office PowerPoint</Application>
  <PresentationFormat>画面に合わせる (4:3)</PresentationFormat>
  <Paragraphs>189</Paragraphs>
  <Slides>21</Slides>
  <Notes>20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抱っこひも おんぶひもの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首カクンについて</vt:lpstr>
      <vt:lpstr>大人にとっての 安全</vt:lpstr>
      <vt:lpstr>&lt;肩コリの理由&gt;  </vt:lpstr>
      <vt:lpstr>肩コリ対策　①</vt:lpstr>
      <vt:lpstr>肩コリ対策　②</vt:lpstr>
      <vt:lpstr>&lt;産後の腰痛とは&gt;</vt:lpstr>
      <vt:lpstr>抱っこひも等の腰への影響</vt:lpstr>
      <vt:lpstr>　腰痛対策①　子の位置を高くして 　　　　　　　　　　　　　　　　密着させる</vt:lpstr>
      <vt:lpstr>PowerPoint プレゼンテーション</vt:lpstr>
      <vt:lpstr>PowerPoint プレゼンテーション</vt:lpstr>
      <vt:lpstr>　　　　　ただし・・・</vt:lpstr>
      <vt:lpstr>腰ベルトを　 親の下腹部に密着させないと  </vt:lpstr>
      <vt:lpstr>それでは  試着してみましょう!!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抱っこひもおんぶひもの</dc:title>
  <dc:creator>reiko</dc:creator>
  <cp:lastModifiedBy>Windows ユーザー</cp:lastModifiedBy>
  <cp:revision>21</cp:revision>
  <cp:lastPrinted>2014-10-23T19:37:29Z</cp:lastPrinted>
  <dcterms:created xsi:type="dcterms:W3CDTF">2010-11-26T12:16:32Z</dcterms:created>
  <dcterms:modified xsi:type="dcterms:W3CDTF">2014-10-23T23:26:35Z</dcterms:modified>
</cp:coreProperties>
</file>